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68" r:id="rId14"/>
    <p:sldId id="269" r:id="rId15"/>
    <p:sldId id="272" r:id="rId16"/>
  </p:sldIdLst>
  <p:sldSz cx="18288000" cy="10287000"/>
  <p:notesSz cx="6858000" cy="9144000"/>
  <p:embeddedFontLst>
    <p:embeddedFont>
      <p:font typeface="Gilda Display" panose="020B0604020202020204" charset="0"/>
      <p:regular r:id="rId18"/>
    </p:embeddedFont>
    <p:embeddedFont>
      <p:font typeface="HK Grotesk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6344" autoAdjust="0"/>
  </p:normalViewPr>
  <p:slideViewPr>
    <p:cSldViewPr>
      <p:cViewPr varScale="1">
        <p:scale>
          <a:sx n="49" d="100"/>
          <a:sy n="49" d="100"/>
        </p:scale>
        <p:origin x="197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28943-3EFB-4C82-B5A0-31AB91DED0B0}"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DA900-6DAE-4A70-A4D8-4B989AE36DC7}" type="slidenum">
              <a:rPr lang="en-US" smtClean="0"/>
              <a:t>‹#›</a:t>
            </a:fld>
            <a:endParaRPr lang="en-US"/>
          </a:p>
        </p:txBody>
      </p:sp>
    </p:spTree>
    <p:extLst>
      <p:ext uri="{BB962C8B-B14F-4D97-AF65-F5344CB8AC3E}">
        <p14:creationId xmlns:p14="http://schemas.microsoft.com/office/powerpoint/2010/main" val="101784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genai.owasp.org/llm-top-10/" TargetMode="External"/><Relationship Id="rId3" Type="http://schemas.openxmlformats.org/officeDocument/2006/relationships/hyperlink" Target="https://arxiv.org/abs/2309.13788" TargetMode="External"/><Relationship Id="rId7" Type="http://schemas.openxmlformats.org/officeDocument/2006/relationships/hyperlink" Target="https://doi.org/10.1126/science.aao2998" TargetMode="External"/><Relationship Id="rId12" Type="http://schemas.openxmlformats.org/officeDocument/2006/relationships/hyperlink" Target="https://doi.org/10.18653/v1/P17-2067"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roceedings.mlr.press/v70/guo17a.html" TargetMode="External"/><Relationship Id="rId11" Type="http://schemas.openxmlformats.org/officeDocument/2006/relationships/hyperlink" Target="https://doi.org/10.1126/science.aap9559" TargetMode="External"/><Relationship Id="rId5" Type="http://schemas.openxmlformats.org/officeDocument/2006/relationships/hyperlink" Target="https://doi.org/10.3390/math9222988" TargetMode="External"/><Relationship Id="rId10" Type="http://schemas.openxmlformats.org/officeDocument/2006/relationships/hyperlink" Target="https://doi.org/10.18653/v1/N18-1074" TargetMode="External"/><Relationship Id="rId4" Type="http://schemas.openxmlformats.org/officeDocument/2006/relationships/hyperlink" Target="http://data.europa.eu/eli/reg/2024/1689/oj" TargetMode="External"/><Relationship Id="rId9" Type="http://schemas.openxmlformats.org/officeDocument/2006/relationships/hyperlink" Target="https://doi.org/10.1089/big.2020.006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Within the next fifteen minutes, I’ll sketch out why this issue is relevant for cybersecurity, the exact research question I’ll be answering, aims and objectives, method and statistical plan, governance and ethics guardrails, and a plausible timeline.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general concept is a hybrid detection pipeline that remains effective when topics change or when adversaries shuffle, and that opens a calibrated confidence and abstain the human escalation path so it can be responsibly deployed (Shu, </a:t>
            </a:r>
            <a:r>
              <a:rPr lang="en-US" b="0" dirty="0" err="1">
                <a:latin typeface="Arial" panose="020B0604020202020204" pitchFamily="34" charset="0"/>
                <a:cs typeface="Arial" panose="020B0604020202020204" pitchFamily="34" charset="0"/>
              </a:rPr>
              <a:t>Mahudeswaran</a:t>
            </a:r>
            <a:r>
              <a:rPr lang="en-US" b="0" dirty="0">
                <a:latin typeface="Arial" panose="020B0604020202020204" pitchFamily="34" charset="0"/>
                <a:cs typeface="Arial" panose="020B0604020202020204" pitchFamily="34" charset="0"/>
              </a:rPr>
              <a:t> and Liu, 2020; Guo et al., 2017).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You’ll notice there are three pillars that permeate the proposal:</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(1) a modular architecture that integrates content, optional context, and retrieved evidence (Thorne et al., 2018);</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(2) a time-split, cross-dataset, and adversarial robustness check using evaluation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 and</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(3) </a:t>
            </a:r>
            <a:r>
              <a:rPr lang="en-US" dirty="0"/>
              <a:t>a governance mapping that ensures model outputs are explainable and auditable. </a:t>
            </a:r>
            <a:r>
              <a:rPr lang="en-US" b="0" dirty="0">
                <a:latin typeface="Arial" panose="020B0604020202020204" pitchFamily="34" charset="0"/>
                <a:cs typeface="Arial" panose="020B0604020202020204" pitchFamily="34" charset="0"/>
              </a:rPr>
              <a:t>(European Union, 2024).</a:t>
            </a:r>
          </a:p>
        </p:txBody>
      </p:sp>
      <p:sp>
        <p:nvSpPr>
          <p:cNvPr id="4" name="Slide Number Placeholder 3"/>
          <p:cNvSpPr>
            <a:spLocks noGrp="1"/>
          </p:cNvSpPr>
          <p:nvPr>
            <p:ph type="sldNum" sz="quarter" idx="5"/>
          </p:nvPr>
        </p:nvSpPr>
        <p:spPr/>
        <p:txBody>
          <a:bodyPr/>
          <a:lstStyle/>
          <a:p>
            <a:fld id="{935DA900-6DAE-4A70-A4D8-4B989AE36DC7}" type="slidenum">
              <a:rPr lang="en-US" smtClean="0"/>
              <a:t>1</a:t>
            </a:fld>
            <a:endParaRPr lang="en-US"/>
          </a:p>
        </p:txBody>
      </p:sp>
    </p:spTree>
    <p:extLst>
      <p:ext uri="{BB962C8B-B14F-4D97-AF65-F5344CB8AC3E}">
        <p14:creationId xmlns:p14="http://schemas.microsoft.com/office/powerpoint/2010/main" val="187673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six-step proposed pipeline is explained above.</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Ingest processes the article or post and </a:t>
            </a:r>
            <a:r>
              <a:rPr lang="en-US" b="0" dirty="0" err="1">
                <a:latin typeface="Arial" panose="020B0604020202020204" pitchFamily="34" charset="0"/>
                <a:cs typeface="Arial" panose="020B0604020202020204" pitchFamily="34" charset="0"/>
              </a:rPr>
              <a:t>standardises</a:t>
            </a:r>
            <a:r>
              <a:rPr lang="en-US" b="0" dirty="0">
                <a:latin typeface="Arial" panose="020B0604020202020204" pitchFamily="34" charset="0"/>
                <a:cs typeface="Arial" panose="020B0604020202020204" pitchFamily="34" charset="0"/>
              </a:rPr>
              <a:t> metadata.</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Content Encoder is a misinformation-label fine-tuned transformer.</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Context (optional) injects cheap features: a coarse source-reputation score, rudimentary early-engagement features, or superficial graph cues when available.</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Evidence Retrieval is activated for claim-type inputs, retrieving a number of candidate sentences from high-quality sources for textual-entailment scoring (Thorne et al., 2018).</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Fusion &amp; Scoring merges cues using a tiny gating MLP.</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Temperature Scaling applies learned scaling on validation, calculates a probability with a confidence band, and imposes an abstention policy below threshold, sending those items to a human queue (Guo et al., 2017).</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Each decision releases a log with inputs, features </a:t>
            </a:r>
            <a:r>
              <a:rPr lang="en-US" b="0" dirty="0" err="1">
                <a:latin typeface="Arial" panose="020B0604020202020204" pitchFamily="34" charset="0"/>
                <a:cs typeface="Arial" panose="020B0604020202020204" pitchFamily="34" charset="0"/>
              </a:rPr>
              <a:t>utilised</a:t>
            </a:r>
            <a:r>
              <a:rPr lang="en-US" b="0" dirty="0">
                <a:latin typeface="Arial" panose="020B0604020202020204" pitchFamily="34" charset="0"/>
                <a:cs typeface="Arial" panose="020B0604020202020204" pitchFamily="34" charset="0"/>
              </a:rPr>
              <a:t>, evidence clips (if retrieval was on), confidence, and model/data version IDs. That trail supports compliance reviews and reproducibility (European Union, 2024).</a:t>
            </a:r>
          </a:p>
          <a:p>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Footnote:</a:t>
            </a:r>
            <a:br>
              <a:rPr lang="en-US" b="0" dirty="0">
                <a:latin typeface="Arial" panose="020B0604020202020204" pitchFamily="34" charset="0"/>
                <a:cs typeface="Arial" panose="020B0604020202020204" pitchFamily="34" charset="0"/>
              </a:rPr>
            </a:br>
            <a:r>
              <a:rPr lang="en-US" b="0" dirty="0"/>
              <a:t>(MLP)  - Multi-Layer Perceptron is a simple feed-forward neural network consisting of several layers of fully connected neurons.</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5DA900-6DAE-4A70-A4D8-4B989AE36DC7}" type="slidenum">
              <a:rPr lang="en-US" smtClean="0"/>
              <a:t>10</a:t>
            </a:fld>
            <a:endParaRPr lang="en-US"/>
          </a:p>
        </p:txBody>
      </p:sp>
    </p:spTree>
    <p:extLst>
      <p:ext uri="{BB962C8B-B14F-4D97-AF65-F5344CB8AC3E}">
        <p14:creationId xmlns:p14="http://schemas.microsoft.com/office/powerpoint/2010/main" val="1828670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 will stress-test the system in four mutually orthogonal ways.</a:t>
            </a:r>
          </a:p>
          <a:p>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Time-split: train on old data (T0), test on new data (T1) to measure temporal drift; report decline and assess whether </a:t>
            </a:r>
            <a:r>
              <a:rPr lang="en-US" b="0" dirty="0" err="1">
                <a:latin typeface="Arial" panose="020B0604020202020204" pitchFamily="34" charset="0"/>
                <a:cs typeface="Arial" panose="020B0604020202020204" pitchFamily="34" charset="0"/>
              </a:rPr>
              <a:t>hybridisation</a:t>
            </a:r>
            <a:r>
              <a:rPr lang="en-US" b="0" dirty="0">
                <a:latin typeface="Arial" panose="020B0604020202020204" pitchFamily="34" charset="0"/>
                <a:cs typeface="Arial" panose="020B0604020202020204" pitchFamily="34" charset="0"/>
              </a:rPr>
              <a:t>/calibration narrows it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r>
              <a:rPr lang="en-US" b="0" dirty="0">
                <a:latin typeface="Arial" panose="020B0604020202020204" pitchFamily="34" charset="0"/>
                <a:cs typeface="Arial" panose="020B0604020202020204" pitchFamily="34" charset="0"/>
              </a:rPr>
              <a:t>Cross-dataset: training on Dataset A, testing on Dataset B, which evaluates domain transfer; ablate context features when schemas are different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 Zubiaga et al., 2018).</a:t>
            </a:r>
          </a:p>
          <a:p>
            <a:r>
              <a:rPr lang="en-US" b="0" dirty="0">
                <a:latin typeface="Arial" panose="020B0604020202020204" pitchFamily="34" charset="0"/>
                <a:cs typeface="Arial" panose="020B0604020202020204" pitchFamily="34" charset="0"/>
              </a:rPr>
              <a:t>Adversarial: create paraphrases of, and LLM-generated variants for, held-out items to probe brittleness; optionally, conduct light robust training (e.g., paraphrase adding) and re-evaluate (Chen and Shu, 2023).</a:t>
            </a:r>
          </a:p>
          <a:p>
            <a:r>
              <a:rPr lang="en-US" b="0" dirty="0">
                <a:latin typeface="Arial" panose="020B0604020202020204" pitchFamily="34" charset="0"/>
                <a:cs typeface="Arial" panose="020B0604020202020204" pitchFamily="34" charset="0"/>
              </a:rPr>
              <a:t>Ablations: contrast content-only vs +context vs +retrieval; calibration on vs off; and a selective-prediction mode that abstains on the lowest-confidence quantile (Guo et al., 2017).</a:t>
            </a:r>
          </a:p>
          <a:p>
            <a:r>
              <a:rPr lang="en-US" b="0" dirty="0">
                <a:latin typeface="Arial" panose="020B0604020202020204" pitchFamily="34" charset="0"/>
                <a:cs typeface="Arial" panose="020B0604020202020204" pitchFamily="34" charset="0"/>
              </a:rPr>
              <a:t>Success is not only a better in-domain score, but a lesser decrease under drift and a significant increase against adversarial inputs—with calibrated likelihoods facilitating safer thresholds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Empirical experiments also indicate LLM-created misinformation is more difficult for both humans and detectors—another reason for exposure to adversarial/LLM scenarios at test time (Chen and Shu, 2023; DeVerna et al., 2024).</a:t>
            </a:r>
          </a:p>
        </p:txBody>
      </p:sp>
      <p:sp>
        <p:nvSpPr>
          <p:cNvPr id="4" name="Slide Number Placeholder 3"/>
          <p:cNvSpPr>
            <a:spLocks noGrp="1"/>
          </p:cNvSpPr>
          <p:nvPr>
            <p:ph type="sldNum" sz="quarter" idx="5"/>
          </p:nvPr>
        </p:nvSpPr>
        <p:spPr/>
        <p:txBody>
          <a:bodyPr/>
          <a:lstStyle/>
          <a:p>
            <a:fld id="{935DA900-6DAE-4A70-A4D8-4B989AE36DC7}" type="slidenum">
              <a:rPr lang="en-US" smtClean="0"/>
              <a:t>11</a:t>
            </a:fld>
            <a:endParaRPr lang="en-US"/>
          </a:p>
        </p:txBody>
      </p:sp>
    </p:spTree>
    <p:extLst>
      <p:ext uri="{BB962C8B-B14F-4D97-AF65-F5344CB8AC3E}">
        <p14:creationId xmlns:p14="http://schemas.microsoft.com/office/powerpoint/2010/main" val="134553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6B753-58F4-B8FD-7BB1-4FA5B9626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F692-5E75-A9FE-95B2-15EE3966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90EC4-3C28-E29D-FB62-45883A28E40D}"/>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Deployment requires at least a threshold. The proposal consists of a mapping of governance from platform requirements towards design decisions and tangible artefacts.</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Transparency: unveil a brief rationale and, when retrieval is active, evidence sentences; release a model card recording meant usage, boundaries, and training data (European Union, 2024).</a:t>
            </a:r>
          </a:p>
          <a:p>
            <a:r>
              <a:rPr lang="en-US" b="0" dirty="0">
                <a:latin typeface="Arial" panose="020B0604020202020204" pitchFamily="34" charset="0"/>
                <a:cs typeface="Arial" panose="020B0604020202020204" pitchFamily="34" charset="0"/>
              </a:rPr>
              <a:t>Provenance/Audit: timestamp decisions with model and data version IDs so auditors can repeat results; keep hashed content IDs for privacy (European Union, 2024; Ofcom, 2024).</a:t>
            </a:r>
          </a:p>
          <a:p>
            <a:r>
              <a:rPr lang="en-US" b="0" dirty="0">
                <a:latin typeface="Arial" panose="020B0604020202020204" pitchFamily="34" charset="0"/>
                <a:cs typeface="Arial" panose="020B0604020202020204" pitchFamily="34" charset="0"/>
              </a:rPr>
              <a:t>Human Oversight: set an abstention threshold and an escalation queue with service levels; lay bare confidence for the purpose of triaging (Ofcom, 2024).</a:t>
            </a:r>
          </a:p>
          <a:p>
            <a:r>
              <a:rPr lang="en-US" b="0" dirty="0">
                <a:latin typeface="Arial" panose="020B0604020202020204" pitchFamily="34" charset="0"/>
                <a:cs typeface="Arial" panose="020B0604020202020204" pitchFamily="34" charset="0"/>
              </a:rPr>
              <a:t>Security/Robustness: report adversarial test sets and output; incorporate rudimentary input </a:t>
            </a:r>
            <a:r>
              <a:rPr lang="en-US" b="0" dirty="0" err="1">
                <a:latin typeface="Arial" panose="020B0604020202020204" pitchFamily="34" charset="0"/>
                <a:cs typeface="Arial" panose="020B0604020202020204" pitchFamily="34" charset="0"/>
              </a:rPr>
              <a:t>sanitisation</a:t>
            </a:r>
            <a:r>
              <a:rPr lang="en-US" b="0" dirty="0">
                <a:latin typeface="Arial" panose="020B0604020202020204" pitchFamily="34" charset="0"/>
                <a:cs typeface="Arial" panose="020B0604020202020204" pitchFamily="34" charset="0"/>
              </a:rPr>
              <a:t> (e.g., for over-repetition or invisible characters) and follow OWASP LLM Top 10 mitigations (OWASP, 2025).</a:t>
            </a:r>
          </a:p>
          <a:p>
            <a:r>
              <a:rPr lang="en-US" b="0" dirty="0">
                <a:latin typeface="Arial" panose="020B0604020202020204" pitchFamily="34" charset="0"/>
                <a:cs typeface="Arial" panose="020B0604020202020204" pitchFamily="34" charset="0"/>
              </a:rPr>
              <a:t>Data Protection: base on public or licensed datasets; </a:t>
            </a:r>
            <a:r>
              <a:rPr lang="en-US" b="0" dirty="0" err="1">
                <a:latin typeface="Arial" panose="020B0604020202020204" pitchFamily="34" charset="0"/>
                <a:cs typeface="Arial" panose="020B0604020202020204" pitchFamily="34" charset="0"/>
              </a:rPr>
              <a:t>anonymise</a:t>
            </a:r>
            <a:r>
              <a:rPr lang="en-US" b="0" dirty="0">
                <a:latin typeface="Arial" panose="020B0604020202020204" pitchFamily="34" charset="0"/>
                <a:cs typeface="Arial" panose="020B0604020202020204" pitchFamily="34" charset="0"/>
              </a:rPr>
              <a:t> user IDs; accommodate a data sheet explaining columns and redactions (European Union, 2024).</a:t>
            </a:r>
          </a:p>
          <a:p>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These artefacts enable compliance teams to confirm responsible functionality and allow platforms to incorporate the detector without compromise on accessibility or transparency.</a:t>
            </a:r>
          </a:p>
        </p:txBody>
      </p:sp>
      <p:sp>
        <p:nvSpPr>
          <p:cNvPr id="4" name="Slide Number Placeholder 3">
            <a:extLst>
              <a:ext uri="{FF2B5EF4-FFF2-40B4-BE49-F238E27FC236}">
                <a16:creationId xmlns:a16="http://schemas.microsoft.com/office/drawing/2014/main" id="{47D09496-5749-C4E2-A820-626CEF141A42}"/>
              </a:ext>
            </a:extLst>
          </p:cNvPr>
          <p:cNvSpPr>
            <a:spLocks noGrp="1"/>
          </p:cNvSpPr>
          <p:nvPr>
            <p:ph type="sldNum" sz="quarter" idx="5"/>
          </p:nvPr>
        </p:nvSpPr>
        <p:spPr/>
        <p:txBody>
          <a:bodyPr/>
          <a:lstStyle/>
          <a:p>
            <a:fld id="{935DA900-6DAE-4A70-A4D8-4B989AE36DC7}" type="slidenum">
              <a:rPr lang="en-US" smtClean="0"/>
              <a:t>12</a:t>
            </a:fld>
            <a:endParaRPr lang="en-US"/>
          </a:p>
        </p:txBody>
      </p:sp>
    </p:spTree>
    <p:extLst>
      <p:ext uri="{BB962C8B-B14F-4D97-AF65-F5344CB8AC3E}">
        <p14:creationId xmlns:p14="http://schemas.microsoft.com/office/powerpoint/2010/main" val="384460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Ethics. Datasets will be public or duly licensed; any new collection of data follows platform terms as well as university ethics protocols. </a:t>
            </a:r>
          </a:p>
          <a:p>
            <a:r>
              <a:rPr lang="en-US" b="0" dirty="0">
                <a:latin typeface="Arial" panose="020B0604020202020204" pitchFamily="34" charset="0"/>
                <a:cs typeface="Arial" panose="020B0604020202020204" pitchFamily="34" charset="0"/>
              </a:rPr>
              <a:t>Misinformation content won’t be projected at a greater scale; the adversarial examples synthetically created stay marked explicitly and contained. </a:t>
            </a:r>
          </a:p>
          <a:p>
            <a:r>
              <a:rPr lang="en-US" b="0" dirty="0">
                <a:latin typeface="Arial" panose="020B0604020202020204" pitchFamily="34" charset="0"/>
                <a:cs typeface="Arial" panose="020B0604020202020204" pitchFamily="34" charset="0"/>
              </a:rPr>
              <a:t>Bias screening across topics/sources occurs for identifying disparate error rates, and I’ll detail limitations explicitly (European Union, 2024; Ofcom, 2024).</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Risks &amp; mitigations.</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Data gaps: plan fallback datasets or scope adjustment.</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Compute limits: </a:t>
            </a:r>
            <a:r>
              <a:rPr lang="en-US" b="0" dirty="0" err="1">
                <a:latin typeface="Arial" panose="020B0604020202020204" pitchFamily="34" charset="0"/>
                <a:cs typeface="Arial" panose="020B0604020202020204" pitchFamily="34" charset="0"/>
              </a:rPr>
              <a:t>favour</a:t>
            </a:r>
            <a:r>
              <a:rPr lang="en-US" b="0" dirty="0">
                <a:latin typeface="Arial" panose="020B0604020202020204" pitchFamily="34" charset="0"/>
                <a:cs typeface="Arial" panose="020B0604020202020204" pitchFamily="34" charset="0"/>
              </a:rPr>
              <a:t> smaller/easy-to-scale models and mixed precision; </a:t>
            </a:r>
            <a:r>
              <a:rPr lang="en-US" b="0" dirty="0" err="1">
                <a:latin typeface="Arial" panose="020B0604020202020204" pitchFamily="34" charset="0"/>
                <a:cs typeface="Arial" panose="020B0604020202020204" pitchFamily="34" charset="0"/>
              </a:rPr>
              <a:t>prioritise</a:t>
            </a:r>
            <a:r>
              <a:rPr lang="en-US" b="0" dirty="0">
                <a:latin typeface="Arial" panose="020B0604020202020204" pitchFamily="34" charset="0"/>
                <a:cs typeface="Arial" panose="020B0604020202020204" pitchFamily="34" charset="0"/>
              </a:rPr>
              <a:t> ablations with highest insight-per-hour.</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Integration complexity: preserve context features optional so that the pipeline continues to operate under “content-only” mode.</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Schedule: include some slack; create a solid baseline soon so evaluation continues even should advanced features fall behind.</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Routine checkpoints prevent a runaway project and last-minute shocks.</a:t>
            </a:r>
          </a:p>
        </p:txBody>
      </p:sp>
      <p:sp>
        <p:nvSpPr>
          <p:cNvPr id="4" name="Slide Number Placeholder 3"/>
          <p:cNvSpPr>
            <a:spLocks noGrp="1"/>
          </p:cNvSpPr>
          <p:nvPr>
            <p:ph type="sldNum" sz="quarter" idx="5"/>
          </p:nvPr>
        </p:nvSpPr>
        <p:spPr/>
        <p:txBody>
          <a:bodyPr/>
          <a:lstStyle/>
          <a:p>
            <a:fld id="{935DA900-6DAE-4A70-A4D8-4B989AE36DC7}" type="slidenum">
              <a:rPr lang="en-US" smtClean="0"/>
              <a:t>13</a:t>
            </a:fld>
            <a:endParaRPr lang="en-US"/>
          </a:p>
        </p:txBody>
      </p:sp>
    </p:spTree>
    <p:extLst>
      <p:ext uri="{BB962C8B-B14F-4D97-AF65-F5344CB8AC3E}">
        <p14:creationId xmlns:p14="http://schemas.microsoft.com/office/powerpoint/2010/main" val="421291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M1–M2: complete literature review and evaluation protocol; obtain data; prepare environment; prepare ethics and data-sheet documents.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M3–M4: deploy baselines and first hybrid prototype; iterate hyper-parameters; maintain a simple validation dashboard for tracking calibration and error types.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M5: run robustness matrix—time-split, cross-dataset, adversarial—and full ablations; fit calibration; begin results chapter.</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M6: prepare methodology, results, and discussion; finish governance mapping and model card; create a bare-minimum demo interface if time allows.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M7: incorporate feedback; conclude dissertation and artefacts; </a:t>
            </a:r>
            <a:r>
              <a:rPr lang="en-US" b="0" dirty="0" err="1">
                <a:latin typeface="Arial" panose="020B0604020202020204" pitchFamily="34" charset="0"/>
                <a:cs typeface="Arial" panose="020B0604020202020204" pitchFamily="34" charset="0"/>
              </a:rPr>
              <a:t>practise</a:t>
            </a:r>
            <a:r>
              <a:rPr lang="en-US" b="0" dirty="0">
                <a:latin typeface="Arial" panose="020B0604020202020204" pitchFamily="34" charset="0"/>
                <a:cs typeface="Arial" panose="020B0604020202020204" pitchFamily="34" charset="0"/>
              </a:rPr>
              <a:t> and record the final talk.</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Milestones: Data in readiness (end M2); Hybrid v1 (end M4); Full evaluation set (end M5); Full draft (end M6).</a:t>
            </a:r>
          </a:p>
        </p:txBody>
      </p:sp>
      <p:sp>
        <p:nvSpPr>
          <p:cNvPr id="4" name="Slide Number Placeholder 3"/>
          <p:cNvSpPr>
            <a:spLocks noGrp="1"/>
          </p:cNvSpPr>
          <p:nvPr>
            <p:ph type="sldNum" sz="quarter" idx="5"/>
          </p:nvPr>
        </p:nvSpPr>
        <p:spPr/>
        <p:txBody>
          <a:bodyPr/>
          <a:lstStyle/>
          <a:p>
            <a:fld id="{935DA900-6DAE-4A70-A4D8-4B989AE36DC7}" type="slidenum">
              <a:rPr lang="en-US" smtClean="0"/>
              <a:t>14</a:t>
            </a:fld>
            <a:endParaRPr lang="en-US"/>
          </a:p>
        </p:txBody>
      </p:sp>
    </p:spTree>
    <p:extLst>
      <p:ext uri="{BB962C8B-B14F-4D97-AF65-F5344CB8AC3E}">
        <p14:creationId xmlns:p14="http://schemas.microsoft.com/office/powerpoint/2010/main" val="2864246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In conclusion: this proposal adds a measurable resilient detection method, as well as a deployable governance stack.</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The tech work zeros in on </a:t>
            </a:r>
            <a:r>
              <a:rPr lang="en-US" b="0" dirty="0" err="1">
                <a:latin typeface="Arial" panose="020B0604020202020204" pitchFamily="34" charset="0"/>
                <a:cs typeface="Arial" panose="020B0604020202020204" pitchFamily="34" charset="0"/>
              </a:rPr>
              <a:t>hybridisation</a:t>
            </a:r>
            <a:r>
              <a:rPr lang="en-US" b="0" dirty="0">
                <a:latin typeface="Arial" panose="020B0604020202020204" pitchFamily="34" charset="0"/>
                <a:cs typeface="Arial" panose="020B0604020202020204" pitchFamily="34" charset="0"/>
              </a:rPr>
              <a:t>, calibration, and selective prediction for reliability enhancement for shift and attack (Guo et al., 2017).</a:t>
            </a:r>
          </a:p>
          <a:p>
            <a:r>
              <a:rPr lang="en-US" b="0" dirty="0">
                <a:latin typeface="Arial" panose="020B0604020202020204" pitchFamily="34" charset="0"/>
                <a:cs typeface="Arial" panose="020B0604020202020204" pitchFamily="34" charset="0"/>
              </a:rPr>
              <a:t>The governance work takes care of transparency, auditability, and human oversight so the system is practical for use (European Union, 2024; Ofcom, 2024; OWASP, 2025).</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Together they transform detectors from lab-nice to field-useful. Thank you for listening.</a:t>
            </a:r>
          </a:p>
          <a:p>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15:58 minutes recorded audio</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Uploading each slide audio file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References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Chen, C. and Shu, K. (2023) ‘Can LLM-generated misinformation be detected?’, </a:t>
            </a:r>
            <a:r>
              <a:rPr lang="en-US" b="0" i="1" dirty="0" err="1">
                <a:latin typeface="Arial" panose="020B0604020202020204" pitchFamily="34" charset="0"/>
                <a:cs typeface="Arial" panose="020B0604020202020204" pitchFamily="34" charset="0"/>
              </a:rPr>
              <a:t>arXiv</a:t>
            </a:r>
            <a:r>
              <a:rPr lang="en-US" b="0" i="1" dirty="0">
                <a:latin typeface="Arial" panose="020B0604020202020204" pitchFamily="34" charset="0"/>
                <a:cs typeface="Arial" panose="020B0604020202020204" pitchFamily="34" charset="0"/>
              </a:rPr>
              <a:t> preprint arXiv:2309.13788</a:t>
            </a:r>
            <a:r>
              <a:rPr lang="en-US" b="0" dirty="0">
                <a:latin typeface="Arial" panose="020B0604020202020204" pitchFamily="34" charset="0"/>
                <a:cs typeface="Arial" panose="020B0604020202020204" pitchFamily="34" charset="0"/>
              </a:rPr>
              <a:t>. Available at: </a:t>
            </a:r>
            <a:r>
              <a:rPr lang="en-US" b="0" dirty="0">
                <a:latin typeface="Arial" panose="020B0604020202020204" pitchFamily="34" charset="0"/>
                <a:cs typeface="Arial" panose="020B0604020202020204" pitchFamily="34" charset="0"/>
                <a:hlinkClick r:id="rId3"/>
              </a:rPr>
              <a:t>https://arxiv.org/abs/2309.13788</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DeVerna, M.R., Yan, H.Y., Yang, K.-C. and Menczer, F. (2024) ‘Fact-checking information from large language models can decrease headline discernment’, </a:t>
            </a:r>
            <a:r>
              <a:rPr lang="en-US" b="0" i="1" dirty="0">
                <a:latin typeface="Arial" panose="020B0604020202020204" pitchFamily="34" charset="0"/>
                <a:cs typeface="Arial" panose="020B0604020202020204" pitchFamily="34" charset="0"/>
              </a:rPr>
              <a:t>Proceedings of the National Academy of Sciences</a:t>
            </a:r>
            <a:r>
              <a:rPr lang="en-US" b="0" dirty="0">
                <a:latin typeface="Arial" panose="020B0604020202020204" pitchFamily="34" charset="0"/>
                <a:cs typeface="Arial" panose="020B0604020202020204" pitchFamily="34" charset="0"/>
              </a:rPr>
              <a:t>, 121(50), e2322823121</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European Union (2024) </a:t>
            </a:r>
            <a:r>
              <a:rPr lang="en-US" b="0" i="1" dirty="0">
                <a:latin typeface="Arial" panose="020B0604020202020204" pitchFamily="34" charset="0"/>
                <a:cs typeface="Arial" panose="020B0604020202020204" pitchFamily="34" charset="0"/>
              </a:rPr>
              <a:t>Regulation (EU) 2024/1689 of the European Parliament and of the Council of 13 June 2024 laying down </a:t>
            </a:r>
            <a:r>
              <a:rPr lang="en-US" b="0" i="1" dirty="0" err="1">
                <a:latin typeface="Arial" panose="020B0604020202020204" pitchFamily="34" charset="0"/>
                <a:cs typeface="Arial" panose="020B0604020202020204" pitchFamily="34" charset="0"/>
              </a:rPr>
              <a:t>harmonised</a:t>
            </a:r>
            <a:r>
              <a:rPr lang="en-US" b="0" i="1" dirty="0">
                <a:latin typeface="Arial" panose="020B0604020202020204" pitchFamily="34" charset="0"/>
                <a:cs typeface="Arial" panose="020B0604020202020204" pitchFamily="34" charset="0"/>
              </a:rPr>
              <a:t> rules on artificial intelligence (Artificial Intelligence Act)</a:t>
            </a:r>
            <a:r>
              <a:rPr lang="en-US" b="0"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Official Journal of the European Union</a:t>
            </a:r>
            <a:r>
              <a:rPr lang="en-US" b="0" dirty="0">
                <a:latin typeface="Arial" panose="020B0604020202020204" pitchFamily="34" charset="0"/>
                <a:cs typeface="Arial" panose="020B0604020202020204" pitchFamily="34" charset="0"/>
              </a:rPr>
              <a:t>, 12 July. Available at: </a:t>
            </a:r>
            <a:r>
              <a:rPr lang="en-US" b="0" dirty="0">
                <a:latin typeface="Arial" panose="020B0604020202020204" pitchFamily="34" charset="0"/>
                <a:cs typeface="Arial" panose="020B0604020202020204" pitchFamily="34" charset="0"/>
                <a:hlinkClick r:id="rId4"/>
              </a:rPr>
              <a:t>http://data.europa.eu/eli/reg/2024/1689/oj</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Guimarães, N., Figueira, Á.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L. (2021) ‘Can fake news detection models maintain the performance through time? A longitudinal evaluation of Twitter publications’, </a:t>
            </a:r>
            <a:r>
              <a:rPr lang="en-US" b="0" i="1" dirty="0">
                <a:latin typeface="Arial" panose="020B0604020202020204" pitchFamily="34" charset="0"/>
                <a:cs typeface="Arial" panose="020B0604020202020204" pitchFamily="34" charset="0"/>
              </a:rPr>
              <a:t>Mathematics</a:t>
            </a:r>
            <a:r>
              <a:rPr lang="en-US" b="0" dirty="0">
                <a:latin typeface="Arial" panose="020B0604020202020204" pitchFamily="34" charset="0"/>
                <a:cs typeface="Arial" panose="020B0604020202020204" pitchFamily="34" charset="0"/>
              </a:rPr>
              <a:t>, 9(22), 2988. </a:t>
            </a:r>
            <a:r>
              <a:rPr lang="en-US" b="0" dirty="0">
                <a:latin typeface="Arial" panose="020B0604020202020204" pitchFamily="34" charset="0"/>
                <a:cs typeface="Arial" panose="020B0604020202020204" pitchFamily="34" charset="0"/>
                <a:hlinkClick r:id="rId5"/>
              </a:rPr>
              <a:t>https://doi.org/10.3390/math9222988</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Guo, C., Pleiss, G., Sun, Y. and Weinberger, K.Q. (2017) ‘On calibration of modern neural networks’, in </a:t>
            </a:r>
            <a:r>
              <a:rPr lang="en-US" b="0" i="1" dirty="0">
                <a:latin typeface="Arial" panose="020B0604020202020204" pitchFamily="34" charset="0"/>
                <a:cs typeface="Arial" panose="020B0604020202020204" pitchFamily="34" charset="0"/>
              </a:rPr>
              <a:t>Proceedings of the 34th International Conference on Machine Learning (ICML 2017)</a:t>
            </a:r>
            <a:r>
              <a:rPr lang="en-US" b="0" dirty="0">
                <a:latin typeface="Arial" panose="020B0604020202020204" pitchFamily="34" charset="0"/>
                <a:cs typeface="Arial" panose="020B0604020202020204" pitchFamily="34" charset="0"/>
              </a:rPr>
              <a:t>. PMLR 70, pp. 1321–1330. Available at: </a:t>
            </a:r>
            <a:r>
              <a:rPr lang="en-US" b="0" dirty="0">
                <a:latin typeface="Arial" panose="020B0604020202020204" pitchFamily="34" charset="0"/>
                <a:cs typeface="Arial" panose="020B0604020202020204" pitchFamily="34" charset="0"/>
                <a:hlinkClick r:id="rId6"/>
              </a:rPr>
              <a:t>https://proceedings.mlr.press/v70/guo17a.html</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Lazer, D.M.J. et al. (2018) ‘The science of fake news’, </a:t>
            </a:r>
            <a:r>
              <a:rPr lang="en-US" b="0" i="1" dirty="0">
                <a:latin typeface="Arial" panose="020B0604020202020204" pitchFamily="34" charset="0"/>
                <a:cs typeface="Arial" panose="020B0604020202020204" pitchFamily="34" charset="0"/>
              </a:rPr>
              <a:t>Science</a:t>
            </a:r>
            <a:r>
              <a:rPr lang="en-US" b="0" dirty="0">
                <a:latin typeface="Arial" panose="020B0604020202020204" pitchFamily="34" charset="0"/>
                <a:cs typeface="Arial" panose="020B0604020202020204" pitchFamily="34" charset="0"/>
              </a:rPr>
              <a:t>, 359(6380), pp. 1094–1096. </a:t>
            </a:r>
            <a:r>
              <a:rPr lang="en-US" b="0" dirty="0">
                <a:latin typeface="Arial" panose="020B0604020202020204" pitchFamily="34" charset="0"/>
                <a:cs typeface="Arial" panose="020B0604020202020204" pitchFamily="34" charset="0"/>
                <a:hlinkClick r:id="rId7"/>
              </a:rPr>
              <a:t>https://doi.org/10.1126/science.aao2998</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Ofcom (2024) </a:t>
            </a:r>
            <a:r>
              <a:rPr lang="en-US" b="0" i="1" dirty="0">
                <a:latin typeface="Arial" panose="020B0604020202020204" pitchFamily="34" charset="0"/>
                <a:cs typeface="Arial" panose="020B0604020202020204" pitchFamily="34" charset="0"/>
              </a:rPr>
              <a:t>Ofcom’s approach to implementing the Online Safety Act: progress update</a:t>
            </a:r>
            <a:r>
              <a:rPr lang="en-US" b="0" dirty="0">
                <a:latin typeface="Arial" panose="020B0604020202020204" pitchFamily="34" charset="0"/>
                <a:cs typeface="Arial" panose="020B0604020202020204" pitchFamily="34" charset="0"/>
              </a:rPr>
              <a:t>. 17 October.</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OWASP (2025) </a:t>
            </a:r>
            <a:r>
              <a:rPr lang="en-US" b="0" i="1" dirty="0">
                <a:latin typeface="Arial" panose="020B0604020202020204" pitchFamily="34" charset="0"/>
                <a:cs typeface="Arial" panose="020B0604020202020204" pitchFamily="34" charset="0"/>
              </a:rPr>
              <a:t>OWASP Top 10 for Large Language Model Applications</a:t>
            </a:r>
            <a:r>
              <a:rPr lang="en-US" b="0" dirty="0">
                <a:latin typeface="Arial" panose="020B0604020202020204" pitchFamily="34" charset="0"/>
                <a:cs typeface="Arial" panose="020B0604020202020204" pitchFamily="34" charset="0"/>
              </a:rPr>
              <a:t>. Available at: </a:t>
            </a:r>
            <a:r>
              <a:rPr lang="en-US" b="0" dirty="0">
                <a:latin typeface="Arial" panose="020B0604020202020204" pitchFamily="34" charset="0"/>
                <a:cs typeface="Arial" panose="020B0604020202020204" pitchFamily="34" charset="0"/>
                <a:hlinkClick r:id="rId8"/>
              </a:rPr>
              <a:t>https://genai.owasp.org/llm-top-10/</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Shu, K., </a:t>
            </a:r>
            <a:r>
              <a:rPr lang="en-US" b="0" dirty="0" err="1">
                <a:latin typeface="Arial" panose="020B0604020202020204" pitchFamily="34" charset="0"/>
                <a:cs typeface="Arial" panose="020B0604020202020204" pitchFamily="34" charset="0"/>
              </a:rPr>
              <a:t>Mahudeswaran</a:t>
            </a:r>
            <a:r>
              <a:rPr lang="en-US" b="0" dirty="0">
                <a:latin typeface="Arial" panose="020B0604020202020204" pitchFamily="34" charset="0"/>
                <a:cs typeface="Arial" panose="020B0604020202020204" pitchFamily="34" charset="0"/>
              </a:rPr>
              <a:t>, D. and Liu, H. (2020) ‘</a:t>
            </a:r>
            <a:r>
              <a:rPr lang="en-US" b="0" dirty="0" err="1">
                <a:latin typeface="Arial" panose="020B0604020202020204" pitchFamily="34" charset="0"/>
                <a:cs typeface="Arial" panose="020B0604020202020204" pitchFamily="34" charset="0"/>
              </a:rPr>
              <a:t>FakeNewsNet</a:t>
            </a:r>
            <a:r>
              <a:rPr lang="en-US" b="0" dirty="0">
                <a:latin typeface="Arial" panose="020B0604020202020204" pitchFamily="34" charset="0"/>
                <a:cs typeface="Arial" panose="020B0604020202020204" pitchFamily="34" charset="0"/>
              </a:rPr>
              <a:t>: a data repository with news content, social context and spatiotemporal information for studying fake news on social media’, </a:t>
            </a:r>
            <a:r>
              <a:rPr lang="en-US" b="0" i="1" dirty="0">
                <a:latin typeface="Arial" panose="020B0604020202020204" pitchFamily="34" charset="0"/>
                <a:cs typeface="Arial" panose="020B0604020202020204" pitchFamily="34" charset="0"/>
              </a:rPr>
              <a:t>Big Data</a:t>
            </a:r>
            <a:r>
              <a:rPr lang="en-US" b="0" dirty="0">
                <a:latin typeface="Arial" panose="020B0604020202020204" pitchFamily="34" charset="0"/>
                <a:cs typeface="Arial" panose="020B0604020202020204" pitchFamily="34" charset="0"/>
              </a:rPr>
              <a:t>, 8(3), pp. 171–188. </a:t>
            </a:r>
            <a:r>
              <a:rPr lang="en-US" b="0" dirty="0">
                <a:latin typeface="Arial" panose="020B0604020202020204" pitchFamily="34" charset="0"/>
                <a:cs typeface="Arial" panose="020B0604020202020204" pitchFamily="34" charset="0"/>
                <a:hlinkClick r:id="rId9"/>
              </a:rPr>
              <a:t>https://doi.org/10.1089/big.2020.0062</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Thorne, J., Vlachos, A., Christodoulopoulos, C. and Mittal, A. (2018) ‘FEVER: a large-scale dataset for fact extraction and verification’, in </a:t>
            </a:r>
            <a:r>
              <a:rPr lang="en-US" b="0" i="1" dirty="0">
                <a:latin typeface="Arial" panose="020B0604020202020204" pitchFamily="34" charset="0"/>
                <a:cs typeface="Arial" panose="020B0604020202020204" pitchFamily="34" charset="0"/>
              </a:rPr>
              <a:t>Proceedings of NAACL-HLT 2018</a:t>
            </a:r>
            <a:r>
              <a:rPr lang="en-US" b="0" dirty="0">
                <a:latin typeface="Arial" panose="020B0604020202020204" pitchFamily="34" charset="0"/>
                <a:cs typeface="Arial" panose="020B0604020202020204" pitchFamily="34" charset="0"/>
              </a:rPr>
              <a:t>, pp. 809–819. </a:t>
            </a:r>
            <a:r>
              <a:rPr lang="en-US" b="0" dirty="0">
                <a:latin typeface="Arial" panose="020B0604020202020204" pitchFamily="34" charset="0"/>
                <a:cs typeface="Arial" panose="020B0604020202020204" pitchFamily="34" charset="0"/>
                <a:hlinkClick r:id="rId10"/>
              </a:rPr>
              <a:t>https://doi.org/10.18653/v1/N18-1074</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Toraman, C., Taspinar, F. and </a:t>
            </a:r>
            <a:r>
              <a:rPr lang="en-US" b="0" dirty="0" err="1">
                <a:latin typeface="Arial" panose="020B0604020202020204" pitchFamily="34" charset="0"/>
                <a:cs typeface="Arial" panose="020B0604020202020204" pitchFamily="34" charset="0"/>
              </a:rPr>
              <a:t>Yanikoglu</a:t>
            </a:r>
            <a:r>
              <a:rPr lang="en-US" b="0" dirty="0">
                <a:latin typeface="Arial" panose="020B0604020202020204" pitchFamily="34" charset="0"/>
                <a:cs typeface="Arial" panose="020B0604020202020204" pitchFamily="34" charset="0"/>
              </a:rPr>
              <a:t>, B. (2022) ‘MiDe22: an annotated multi-event tweet dataset for misinformation detection’, </a:t>
            </a:r>
            <a:r>
              <a:rPr lang="en-US" b="0" i="1" dirty="0" err="1">
                <a:latin typeface="Arial" panose="020B0604020202020204" pitchFamily="34" charset="0"/>
                <a:cs typeface="Arial" panose="020B0604020202020204" pitchFamily="34" charset="0"/>
              </a:rPr>
              <a:t>arXiv</a:t>
            </a:r>
            <a:r>
              <a:rPr lang="en-US" b="0" i="1" dirty="0">
                <a:latin typeface="Arial" panose="020B0604020202020204" pitchFamily="34" charset="0"/>
                <a:cs typeface="Arial" panose="020B0604020202020204" pitchFamily="34" charset="0"/>
              </a:rPr>
              <a:t> preprint arXiv:2209.08411</a:t>
            </a:r>
            <a:r>
              <a:rPr lang="en-US" b="0" dirty="0">
                <a:latin typeface="Arial" panose="020B0604020202020204" pitchFamily="34" charset="0"/>
                <a:cs typeface="Arial" panose="020B0604020202020204" pitchFamily="34" charset="0"/>
              </a:rPr>
              <a:t>.</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Vosoughi, S., Roy, D. and Aral, S. (2018) ‘The spread of true and false news online’, </a:t>
            </a:r>
            <a:r>
              <a:rPr lang="en-US" b="0" i="1" dirty="0">
                <a:latin typeface="Arial" panose="020B0604020202020204" pitchFamily="34" charset="0"/>
                <a:cs typeface="Arial" panose="020B0604020202020204" pitchFamily="34" charset="0"/>
              </a:rPr>
              <a:t>Science</a:t>
            </a:r>
            <a:r>
              <a:rPr lang="en-US" b="0" dirty="0">
                <a:latin typeface="Arial" panose="020B0604020202020204" pitchFamily="34" charset="0"/>
                <a:cs typeface="Arial" panose="020B0604020202020204" pitchFamily="34" charset="0"/>
              </a:rPr>
              <a:t>, 359(6380), pp. 1146–1151. </a:t>
            </a:r>
            <a:r>
              <a:rPr lang="en-US" b="0" dirty="0">
                <a:latin typeface="Arial" panose="020B0604020202020204" pitchFamily="34" charset="0"/>
                <a:cs typeface="Arial" panose="020B0604020202020204" pitchFamily="34" charset="0"/>
                <a:hlinkClick r:id="rId11"/>
              </a:rPr>
              <a:t>https://doi.org/10.1126/science.aap9559</a:t>
            </a:r>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Wang, W.Y. (2017) ‘“Liar, Liar Pants on Fire”: a new benchmark dataset for fake news detection’, in </a:t>
            </a:r>
            <a:r>
              <a:rPr lang="en-US" b="0" i="1" dirty="0">
                <a:latin typeface="Arial" panose="020B0604020202020204" pitchFamily="34" charset="0"/>
                <a:cs typeface="Arial" panose="020B0604020202020204" pitchFamily="34" charset="0"/>
              </a:rPr>
              <a:t>Proceedings of the 55th Annual Meeting of the Association for Computational Linguistics (Volume 2: Short Papers)</a:t>
            </a:r>
            <a:r>
              <a:rPr lang="en-US" b="0" dirty="0">
                <a:latin typeface="Arial" panose="020B0604020202020204" pitchFamily="34" charset="0"/>
                <a:cs typeface="Arial" panose="020B0604020202020204" pitchFamily="34" charset="0"/>
              </a:rPr>
              <a:t>, pp. 422–426. </a:t>
            </a:r>
            <a:r>
              <a:rPr lang="en-US" b="0" dirty="0">
                <a:latin typeface="Arial" panose="020B0604020202020204" pitchFamily="34" charset="0"/>
                <a:cs typeface="Arial" panose="020B0604020202020204" pitchFamily="34" charset="0"/>
                <a:hlinkClick r:id="rId12"/>
              </a:rPr>
              <a:t>https://doi.org/10.18653/v1/P17-2067</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5DA900-6DAE-4A70-A4D8-4B989AE36DC7}" type="slidenum">
              <a:rPr lang="en-US" smtClean="0"/>
              <a:t>15</a:t>
            </a:fld>
            <a:endParaRPr lang="en-US"/>
          </a:p>
        </p:txBody>
      </p:sp>
    </p:spTree>
    <p:extLst>
      <p:ext uri="{BB962C8B-B14F-4D97-AF65-F5344CB8AC3E}">
        <p14:creationId xmlns:p14="http://schemas.microsoft.com/office/powerpoint/2010/main" val="28623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Misinformation moves at social-media lightning speed (Vosoughi, Roy and Aral, 2018).</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Empirical analysis on Twitter/X confirms false news spreads further, faster, deeper than true news, and is some 70% more likely to get retweeted, especially on political matters (Vosoughi, Roy and Aral, 2018).</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That dynamic poses an information-integrity risk for society and for platforms. At the same time, generative AI makes convincingly cheap variants, driving volume and diversity upward (Chen and Shu, 2023).</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Human moderation and manual fact-checking won’t be able to match this scale and pace.</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The gap in practice is that detectors which appear strong on in-domain sets commonly malfunction out of the box or in the wild, when things change, when new sources emerge, or when text is paraphrased for stylistic evasion cues.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To fill that gap, there is a need for robustness of automation to drift and adversarial changes and for exposure of confidence and rationale so that systems may defer to people when the model is doubtful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r>
              <a:rPr lang="en-US" b="0" dirty="0">
                <a:latin typeface="Arial" panose="020B0604020202020204" pitchFamily="34" charset="0"/>
                <a:cs typeface="Arial" panose="020B0604020202020204" pitchFamily="34" charset="0"/>
              </a:rPr>
              <a:t>This proposal aims directly at that mix of technological soundness and sound governance.</a:t>
            </a:r>
          </a:p>
        </p:txBody>
      </p:sp>
      <p:sp>
        <p:nvSpPr>
          <p:cNvPr id="4" name="Slide Number Placeholder 3"/>
          <p:cNvSpPr>
            <a:spLocks noGrp="1"/>
          </p:cNvSpPr>
          <p:nvPr>
            <p:ph type="sldNum" sz="quarter" idx="5"/>
          </p:nvPr>
        </p:nvSpPr>
        <p:spPr/>
        <p:txBody>
          <a:bodyPr/>
          <a:lstStyle/>
          <a:p>
            <a:fld id="{935DA900-6DAE-4A70-A4D8-4B989AE36DC7}" type="slidenum">
              <a:rPr lang="en-US" smtClean="0"/>
              <a:t>2</a:t>
            </a:fld>
            <a:endParaRPr lang="en-US"/>
          </a:p>
        </p:txBody>
      </p:sp>
    </p:spTree>
    <p:extLst>
      <p:ext uri="{BB962C8B-B14F-4D97-AF65-F5344CB8AC3E}">
        <p14:creationId xmlns:p14="http://schemas.microsoft.com/office/powerpoint/2010/main" val="428940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My central question is: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How do we craft and assess an automated misinformation discerning framework that continues to be effective when there is domain shift or time shift and robust when faced with adversarial inputs, while incorporating transparency, auditable mechanisms, and human supervision for responsible deployment? </a:t>
            </a:r>
          </a:p>
          <a:p>
            <a:r>
              <a:rPr lang="en-US" b="0" dirty="0">
                <a:latin typeface="Arial" panose="020B0604020202020204" pitchFamily="34" charset="0"/>
                <a:cs typeface="Arial" panose="020B0604020202020204" pitchFamily="34" charset="0"/>
              </a:rPr>
              <a:t>This breaks into two threads. </a:t>
            </a:r>
          </a:p>
          <a:p>
            <a:r>
              <a:rPr lang="en-US" b="0" dirty="0">
                <a:latin typeface="Arial" panose="020B0604020202020204" pitchFamily="34" charset="0"/>
                <a:cs typeface="Arial" panose="020B0604020202020204" pitchFamily="34" charset="0"/>
              </a:rPr>
              <a:t>First, robustness: </a:t>
            </a:r>
            <a:r>
              <a:rPr lang="en-US" b="0" dirty="0" err="1">
                <a:latin typeface="Arial" panose="020B0604020202020204" pitchFamily="34" charset="0"/>
                <a:cs typeface="Arial" panose="020B0604020202020204" pitchFamily="34" charset="0"/>
              </a:rPr>
              <a:t>generalising</a:t>
            </a:r>
            <a:r>
              <a:rPr lang="en-US" b="0" dirty="0">
                <a:latin typeface="Arial" panose="020B0604020202020204" pitchFamily="34" charset="0"/>
                <a:cs typeface="Arial" panose="020B0604020202020204" pitchFamily="34" charset="0"/>
              </a:rPr>
              <a:t> better than a single benchmark, and formally testing time-split as well as cross-dataset performance with adversarial paraphrases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r>
              <a:rPr lang="en-US" b="0" dirty="0">
                <a:latin typeface="Arial" panose="020B0604020202020204" pitchFamily="34" charset="0"/>
                <a:cs typeface="Arial" panose="020B0604020202020204" pitchFamily="34" charset="0"/>
              </a:rPr>
              <a:t>Second, governance: enforcing the system provides explanations and logs, adjusts its confidence, and defers when doubtful so low-confidence cases go up to people (European Union, 2024).</a:t>
            </a:r>
          </a:p>
          <a:p>
            <a:r>
              <a:rPr lang="en-US" b="0" dirty="0">
                <a:latin typeface="Arial" panose="020B0604020202020204" pitchFamily="34" charset="0"/>
                <a:cs typeface="Arial" panose="020B0604020202020204" pitchFamily="34" charset="0"/>
              </a:rPr>
              <a:t>Both threads should be happy for everyday usage.</a:t>
            </a:r>
          </a:p>
        </p:txBody>
      </p:sp>
      <p:sp>
        <p:nvSpPr>
          <p:cNvPr id="4" name="Slide Number Placeholder 3"/>
          <p:cNvSpPr>
            <a:spLocks noGrp="1"/>
          </p:cNvSpPr>
          <p:nvPr>
            <p:ph type="sldNum" sz="quarter" idx="5"/>
          </p:nvPr>
        </p:nvSpPr>
        <p:spPr/>
        <p:txBody>
          <a:bodyPr/>
          <a:lstStyle/>
          <a:p>
            <a:fld id="{935DA900-6DAE-4A70-A4D8-4B989AE36DC7}" type="slidenum">
              <a:rPr lang="en-US" smtClean="0"/>
              <a:t>3</a:t>
            </a:fld>
            <a:endParaRPr lang="en-US"/>
          </a:p>
        </p:txBody>
      </p:sp>
    </p:spTree>
    <p:extLst>
      <p:ext uri="{BB962C8B-B14F-4D97-AF65-F5344CB8AC3E}">
        <p14:creationId xmlns:p14="http://schemas.microsoft.com/office/powerpoint/2010/main" val="396380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Objective: Develop and </a:t>
            </a:r>
            <a:r>
              <a:rPr lang="en-US" b="0" dirty="0" err="1">
                <a:latin typeface="Arial" panose="020B0604020202020204" pitchFamily="34" charset="0"/>
                <a:cs typeface="Arial" panose="020B0604020202020204" pitchFamily="34" charset="0"/>
              </a:rPr>
              <a:t>analyse</a:t>
            </a:r>
            <a:r>
              <a:rPr lang="en-US" b="0" dirty="0">
                <a:latin typeface="Arial" panose="020B0604020202020204" pitchFamily="34" charset="0"/>
                <a:cs typeface="Arial" panose="020B0604020202020204" pitchFamily="34" charset="0"/>
              </a:rPr>
              <a:t> a resilient, governance-informed detection mechanism.</a:t>
            </a:r>
          </a:p>
          <a:p>
            <a:endParaRPr lang="en-US" b="0" dirty="0">
              <a:latin typeface="Arial" panose="020B0604020202020204" pitchFamily="34" charset="0"/>
              <a:cs typeface="Arial" panose="020B0604020202020204" pitchFamily="34" charset="0"/>
            </a:endParaRP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O1: Gap analysis. </a:t>
            </a:r>
            <a:r>
              <a:rPr lang="en-US" b="0" dirty="0" err="1">
                <a:latin typeface="Arial" panose="020B0604020202020204" pitchFamily="34" charset="0"/>
                <a:cs typeface="Arial" panose="020B0604020202020204" pitchFamily="34" charset="0"/>
              </a:rPr>
              <a:t>Summarise</a:t>
            </a:r>
            <a:r>
              <a:rPr lang="en-US" b="0" dirty="0">
                <a:latin typeface="Arial" panose="020B0604020202020204" pitchFamily="34" charset="0"/>
                <a:cs typeface="Arial" panose="020B0604020202020204" pitchFamily="34" charset="0"/>
              </a:rPr>
              <a:t> recent results on fake-news classification, </a:t>
            </a:r>
            <a:r>
              <a:rPr lang="en-US" b="0" dirty="0" err="1">
                <a:latin typeface="Arial" panose="020B0604020202020204" pitchFamily="34" charset="0"/>
                <a:cs typeface="Arial" panose="020B0604020202020204" pitchFamily="34" charset="0"/>
              </a:rPr>
              <a:t>rumour</a:t>
            </a:r>
            <a:r>
              <a:rPr lang="en-US" b="0" dirty="0">
                <a:latin typeface="Arial" panose="020B0604020202020204" pitchFamily="34" charset="0"/>
                <a:cs typeface="Arial" panose="020B0604020202020204" pitchFamily="34" charset="0"/>
              </a:rPr>
              <a:t> verification, and claim verification; compare random vs temporal splits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O2: Hybrid approach. Adopt a modular framework merging a transformer content encoder with optional context information along with evidence retrieval for claim-like text; decisions comprise a calibrated probability and a policy-based abstention mechanism (Thorne et al., 2018; Guo et al., 2017).</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O3: Robustness checking. Stress-test the model using time-split, cross-dataset, and adversarial scenarios; make interval estimates and paired tests to ensure improvements are real, not by chance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O4: Governance mapping. Map outputs to platform needs—explanations/rationales, per-item audits with model/data versioning, and a separately documented human-in-loop policy (European Union, 2024).</a:t>
            </a:r>
          </a:p>
        </p:txBody>
      </p:sp>
      <p:sp>
        <p:nvSpPr>
          <p:cNvPr id="4" name="Slide Number Placeholder 3"/>
          <p:cNvSpPr>
            <a:spLocks noGrp="1"/>
          </p:cNvSpPr>
          <p:nvPr>
            <p:ph type="sldNum" sz="quarter" idx="5"/>
          </p:nvPr>
        </p:nvSpPr>
        <p:spPr/>
        <p:txBody>
          <a:bodyPr/>
          <a:lstStyle/>
          <a:p>
            <a:fld id="{935DA900-6DAE-4A70-A4D8-4B989AE36DC7}" type="slidenum">
              <a:rPr lang="en-US" smtClean="0"/>
              <a:t>4</a:t>
            </a:fld>
            <a:endParaRPr lang="en-US"/>
          </a:p>
        </p:txBody>
      </p:sp>
    </p:spTree>
    <p:extLst>
      <p:ext uri="{BB962C8B-B14F-4D97-AF65-F5344CB8AC3E}">
        <p14:creationId xmlns:p14="http://schemas.microsoft.com/office/powerpoint/2010/main" val="349020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Misinformation detection emerges as three task sets.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Spuriously classifying fake-news assigns labels to headlines/articles or corresponding post links. </a:t>
            </a:r>
          </a:p>
          <a:p>
            <a:r>
              <a:rPr lang="en-US" dirty="0" err="1"/>
              <a:t>Rumour</a:t>
            </a:r>
            <a:r>
              <a:rPr lang="en-US" dirty="0"/>
              <a:t> verification datasets built from social media threads arising from claims. </a:t>
            </a:r>
            <a:r>
              <a:rPr lang="en-US" b="0" dirty="0">
                <a:latin typeface="Arial" panose="020B0604020202020204" pitchFamily="34" charset="0"/>
                <a:cs typeface="Arial" panose="020B0604020202020204" pitchFamily="34" charset="0"/>
              </a:rPr>
              <a:t> (true/false/unverified). </a:t>
            </a:r>
          </a:p>
          <a:p>
            <a:r>
              <a:rPr lang="en-US" b="0" dirty="0">
                <a:latin typeface="Arial" panose="020B0604020202020204" pitchFamily="34" charset="0"/>
                <a:cs typeface="Arial" panose="020B0604020202020204" pitchFamily="34" charset="0"/>
              </a:rPr>
              <a:t>Claim verification extracts evidence, conducts text entailment, for affirming or debunking a statement (Thorne et al., 2018).</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Representative datasets are </a:t>
            </a:r>
          </a:p>
          <a:p>
            <a:r>
              <a:rPr lang="en-US" b="0" dirty="0">
                <a:latin typeface="Arial" panose="020B0604020202020204" pitchFamily="34" charset="0"/>
                <a:cs typeface="Arial" panose="020B0604020202020204" pitchFamily="34" charset="0"/>
              </a:rPr>
              <a:t>FEVER (≈185,445 claims with evidence annotations) (Thorne et al., 2018),</a:t>
            </a:r>
          </a:p>
          <a:p>
            <a:r>
              <a:rPr lang="en-US" b="0" dirty="0" err="1">
                <a:latin typeface="Arial" panose="020B0604020202020204" pitchFamily="34" charset="0"/>
                <a:cs typeface="Arial" panose="020B0604020202020204" pitchFamily="34" charset="0"/>
              </a:rPr>
              <a:t>FakeNewsNet</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GossipCop</a:t>
            </a:r>
            <a:r>
              <a:rPr lang="en-US" b="0" dirty="0">
                <a:latin typeface="Arial" panose="020B0604020202020204" pitchFamily="34" charset="0"/>
                <a:cs typeface="Arial" panose="020B0604020202020204" pitchFamily="34" charset="0"/>
              </a:rPr>
              <a:t> news with social annotations; </a:t>
            </a:r>
          </a:p>
          <a:p>
            <a:r>
              <a:rPr lang="en-US" b="0" dirty="0">
                <a:latin typeface="Arial" panose="020B0604020202020204" pitchFamily="34" charset="0"/>
                <a:cs typeface="Arial" panose="020B0604020202020204" pitchFamily="34" charset="0"/>
              </a:rPr>
              <a:t>PolitiFact articles) (Shu, </a:t>
            </a:r>
            <a:r>
              <a:rPr lang="en-US" b="0" dirty="0" err="1">
                <a:latin typeface="Arial" panose="020B0604020202020204" pitchFamily="34" charset="0"/>
                <a:cs typeface="Arial" panose="020B0604020202020204" pitchFamily="34" charset="0"/>
              </a:rPr>
              <a:t>Mahudeswaran</a:t>
            </a:r>
            <a:r>
              <a:rPr lang="en-US" b="0" dirty="0">
                <a:latin typeface="Arial" panose="020B0604020202020204" pitchFamily="34" charset="0"/>
                <a:cs typeface="Arial" panose="020B0604020202020204" pitchFamily="34" charset="0"/>
              </a:rPr>
              <a:t> and Liu, 2020),</a:t>
            </a:r>
          </a:p>
          <a:p>
            <a:r>
              <a:rPr lang="en-US" b="0" dirty="0">
                <a:latin typeface="Arial" panose="020B0604020202020204" pitchFamily="34" charset="0"/>
                <a:cs typeface="Arial" panose="020B0604020202020204" pitchFamily="34" charset="0"/>
              </a:rPr>
              <a:t>LIAR (≈12.8k short sentences with truth labels) (Wang, 2017), and </a:t>
            </a:r>
          </a:p>
          <a:p>
            <a:r>
              <a:rPr lang="en-US" b="0" dirty="0">
                <a:latin typeface="Arial" panose="020B0604020202020204" pitchFamily="34" charset="0"/>
                <a:cs typeface="Arial" panose="020B0604020202020204" pitchFamily="34" charset="0"/>
              </a:rPr>
              <a:t>MiDe22 (≈10.3k tweets, Turkish and English) (Toraman, Taspinar and </a:t>
            </a:r>
            <a:r>
              <a:rPr lang="en-US" b="0" dirty="0" err="1">
                <a:latin typeface="Arial" panose="020B0604020202020204" pitchFamily="34" charset="0"/>
                <a:cs typeface="Arial" panose="020B0604020202020204" pitchFamily="34" charset="0"/>
              </a:rPr>
              <a:t>Yanikoglu</a:t>
            </a:r>
            <a:r>
              <a:rPr lang="en-US" b="0" dirty="0">
                <a:latin typeface="Arial" panose="020B0604020202020204" pitchFamily="34" charset="0"/>
                <a:cs typeface="Arial" panose="020B0604020202020204" pitchFamily="34" charset="0"/>
              </a:rPr>
              <a:t>, 2022).</a:t>
            </a:r>
          </a:p>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One lingering constraint is evaluation bias: within a single dataset, random train/test splits might transmit topics or source style between splits, which inflates performance; thus this proposal </a:t>
            </a:r>
            <a:r>
              <a:rPr lang="en-US" b="0" dirty="0" err="1">
                <a:latin typeface="Arial" panose="020B0604020202020204" pitchFamily="34" charset="0"/>
                <a:cs typeface="Arial" panose="020B0604020202020204" pitchFamily="34" charset="0"/>
              </a:rPr>
              <a:t>favours</a:t>
            </a:r>
            <a:r>
              <a:rPr lang="en-US" b="0" dirty="0">
                <a:latin typeface="Arial" panose="020B0604020202020204" pitchFamily="34" charset="0"/>
                <a:cs typeface="Arial" panose="020B0604020202020204" pitchFamily="34" charset="0"/>
              </a:rPr>
              <a:t> time-attentive and out-of-dataset testing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p:txBody>
      </p:sp>
      <p:sp>
        <p:nvSpPr>
          <p:cNvPr id="4" name="Slide Number Placeholder 3"/>
          <p:cNvSpPr>
            <a:spLocks noGrp="1"/>
          </p:cNvSpPr>
          <p:nvPr>
            <p:ph type="sldNum" sz="quarter" idx="5"/>
          </p:nvPr>
        </p:nvSpPr>
        <p:spPr/>
        <p:txBody>
          <a:bodyPr/>
          <a:lstStyle/>
          <a:p>
            <a:fld id="{935DA900-6DAE-4A70-A4D8-4B989AE36DC7}" type="slidenum">
              <a:rPr lang="en-US" smtClean="0"/>
              <a:t>5</a:t>
            </a:fld>
            <a:endParaRPr lang="en-US"/>
          </a:p>
        </p:txBody>
      </p:sp>
    </p:spTree>
    <p:extLst>
      <p:ext uri="{BB962C8B-B14F-4D97-AF65-F5344CB8AC3E}">
        <p14:creationId xmlns:p14="http://schemas.microsoft.com/office/powerpoint/2010/main" val="411132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Content-based transformers like BERT style models capture semantics and style and are strong in-domain, but can overfit to source or topic, making them brittle under shift.</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Propagation/GNN approaches use how information spreads, retweet/reply graphs, early burst dynamics, or lightweight source reputation signals to flag suspicious items earlier, though such signals are not always available at decision time.</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Hybrid and retrieval-augmented systems combine content with context and sometimes retrieve evidence from knowledge bases; this tends to improve both accuracy and explainability (“flagged because retrieved evidence contradicts the claim”).</a:t>
            </a:r>
          </a:p>
        </p:txBody>
      </p:sp>
      <p:sp>
        <p:nvSpPr>
          <p:cNvPr id="4" name="Slide Number Placeholder 3"/>
          <p:cNvSpPr>
            <a:spLocks noGrp="1"/>
          </p:cNvSpPr>
          <p:nvPr>
            <p:ph type="sldNum" sz="quarter" idx="5"/>
          </p:nvPr>
        </p:nvSpPr>
        <p:spPr/>
        <p:txBody>
          <a:bodyPr/>
          <a:lstStyle/>
          <a:p>
            <a:fld id="{935DA900-6DAE-4A70-A4D8-4B989AE36DC7}" type="slidenum">
              <a:rPr lang="en-US" smtClean="0"/>
              <a:t>6</a:t>
            </a:fld>
            <a:endParaRPr lang="en-US"/>
          </a:p>
        </p:txBody>
      </p:sp>
    </p:spTree>
    <p:extLst>
      <p:ext uri="{BB962C8B-B14F-4D97-AF65-F5344CB8AC3E}">
        <p14:creationId xmlns:p14="http://schemas.microsoft.com/office/powerpoint/2010/main" val="140484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Three enduring gaps inform the design of evaluation.</a:t>
            </a:r>
          </a:p>
          <a:p>
            <a:r>
              <a:rPr lang="en-US" b="0" dirty="0" err="1">
                <a:latin typeface="Arial" panose="020B0604020202020204" pitchFamily="34" charset="0"/>
                <a:cs typeface="Arial" panose="020B0604020202020204" pitchFamily="34" charset="0"/>
              </a:rPr>
              <a:t>Generalisation</a:t>
            </a:r>
            <a:r>
              <a:rPr lang="en-US" b="0" dirty="0">
                <a:latin typeface="Arial" panose="020B0604020202020204" pitchFamily="34" charset="0"/>
                <a:cs typeface="Arial" panose="020B0604020202020204" pitchFamily="34" charset="0"/>
              </a:rPr>
              <a:t>: when you train on the history and then predicate on future events, performance declines compared to random splits; time shift is a true deployment issue (Guimarães, Figueira and </a:t>
            </a:r>
            <a:r>
              <a:rPr lang="en-US" b="0" dirty="0" err="1">
                <a:latin typeface="Arial" panose="020B0604020202020204" pitchFamily="34" charset="0"/>
                <a:cs typeface="Arial" panose="020B0604020202020204" pitchFamily="34" charset="0"/>
              </a:rPr>
              <a:t>Torgo</a:t>
            </a:r>
            <a:r>
              <a:rPr lang="en-US" b="0" dirty="0">
                <a:latin typeface="Arial" panose="020B0604020202020204" pitchFamily="34" charset="0"/>
                <a:cs typeface="Arial" panose="020B0604020202020204" pitchFamily="34" charset="0"/>
              </a:rPr>
              <a:t>, 2021).</a:t>
            </a:r>
          </a:p>
          <a:p>
            <a:r>
              <a:rPr lang="en-US" b="0" dirty="0">
                <a:latin typeface="Arial" panose="020B0604020202020204" pitchFamily="34" charset="0"/>
                <a:cs typeface="Arial" panose="020B0604020202020204" pitchFamily="34" charset="0"/>
              </a:rPr>
              <a:t>Adversarial manipulation: paraphrases or LLM-automated rewrites of small sizes might escape simple detectors, so naïve detectors require explicit adversarial testing and, where applicable, lightweight robust training (e.g., paraphrase augmentation) (Chen and Shu, 2023).</a:t>
            </a:r>
          </a:p>
          <a:p>
            <a:r>
              <a:rPr lang="en-US" b="0" dirty="0">
                <a:latin typeface="Arial" panose="020B0604020202020204" pitchFamily="34" charset="0"/>
                <a:cs typeface="Arial" panose="020B0604020202020204" pitchFamily="34" charset="0"/>
              </a:rPr>
              <a:t>Calibration &amp; UX: current neural nets are regularly overconfident; a calibrated model with an abstention threshold lowers high-stakes false positives by sending low-confidence cases for human evaluation (Guo et al., 2017).</a:t>
            </a:r>
          </a:p>
          <a:p>
            <a:r>
              <a:rPr lang="en-US" b="0" dirty="0">
                <a:latin typeface="Arial" panose="020B0604020202020204" pitchFamily="34" charset="0"/>
                <a:cs typeface="Arial" panose="020B0604020202020204" pitchFamily="34" charset="0"/>
              </a:rPr>
              <a:t>This work thus promises time-based and out-of-dataset evaluation and calibration and selective prediction (abstain) within the decision layer of the model.</a:t>
            </a:r>
          </a:p>
        </p:txBody>
      </p:sp>
      <p:sp>
        <p:nvSpPr>
          <p:cNvPr id="4" name="Slide Number Placeholder 3"/>
          <p:cNvSpPr>
            <a:spLocks noGrp="1"/>
          </p:cNvSpPr>
          <p:nvPr>
            <p:ph type="sldNum" sz="quarter" idx="5"/>
          </p:nvPr>
        </p:nvSpPr>
        <p:spPr/>
        <p:txBody>
          <a:bodyPr/>
          <a:lstStyle/>
          <a:p>
            <a:fld id="{935DA900-6DAE-4A70-A4D8-4B989AE36DC7}" type="slidenum">
              <a:rPr lang="en-US" smtClean="0"/>
              <a:t>7</a:t>
            </a:fld>
            <a:endParaRPr lang="en-US"/>
          </a:p>
        </p:txBody>
      </p:sp>
    </p:spTree>
    <p:extLst>
      <p:ext uri="{BB962C8B-B14F-4D97-AF65-F5344CB8AC3E}">
        <p14:creationId xmlns:p14="http://schemas.microsoft.com/office/powerpoint/2010/main" val="311773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I’ll conduct the work with the help of a formal computing-project process: Plan → Design → Implement → Evaluate → Report.</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Planning calms scope, risk, and data management.</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Design specifies schemas, model decisions, and ablations.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Implementation goes on in tiny increments under version control with experiment logging for reproduction.</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Evaluation is built into the very sprint, not only the end.</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Parallel reporting is done, so findings do not get misplaced.</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A risk log documents data availability, computational cost, and integration complexity, along with mitigations like fallback datasets, smaller models, or delayed optional context features.</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Ethics review encompasses data licensing, privacy, and no-harm management of adversarial deep fakes (European Union, 2024).</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Regular supervisor checkpoints at important milestones maintain scope feasible and quality high.</a:t>
            </a:r>
          </a:p>
        </p:txBody>
      </p:sp>
      <p:sp>
        <p:nvSpPr>
          <p:cNvPr id="4" name="Slide Number Placeholder 3"/>
          <p:cNvSpPr>
            <a:spLocks noGrp="1"/>
          </p:cNvSpPr>
          <p:nvPr>
            <p:ph type="sldNum" sz="quarter" idx="5"/>
          </p:nvPr>
        </p:nvSpPr>
        <p:spPr/>
        <p:txBody>
          <a:bodyPr/>
          <a:lstStyle/>
          <a:p>
            <a:fld id="{935DA900-6DAE-4A70-A4D8-4B989AE36DC7}" type="slidenum">
              <a:rPr lang="en-US" smtClean="0"/>
              <a:t>8</a:t>
            </a:fld>
            <a:endParaRPr lang="en-US"/>
          </a:p>
        </p:txBody>
      </p:sp>
    </p:spTree>
    <p:extLst>
      <p:ext uri="{BB962C8B-B14F-4D97-AF65-F5344CB8AC3E}">
        <p14:creationId xmlns:p14="http://schemas.microsoft.com/office/powerpoint/2010/main" val="35498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Quantitatively, I’ll report Accuracy, Precision/Recall/F1, and AUROC, plus calibration metrics—Expected Calibration Error (ECE) and reliability plots—because deployment decisions rely on trustworthy probabilities. </a:t>
            </a:r>
          </a:p>
          <a:p>
            <a:r>
              <a:rPr lang="en-US" b="0" dirty="0">
                <a:latin typeface="Arial" panose="020B0604020202020204" pitchFamily="34" charset="0"/>
                <a:cs typeface="Arial" panose="020B0604020202020204" pitchFamily="34" charset="0"/>
              </a:rPr>
              <a:t>Each comparison (baseline vs proposed; content-only vs hybrid; calibration on/off) will use repeated runs or folds and 95% confidence intervals.</a:t>
            </a:r>
          </a:p>
          <a:p>
            <a:r>
              <a:rPr lang="en-US" b="0" dirty="0">
                <a:latin typeface="Arial" panose="020B0604020202020204" pitchFamily="34" charset="0"/>
                <a:cs typeface="Arial" panose="020B0604020202020204" pitchFamily="34" charset="0"/>
              </a:rPr>
              <a:t> I’ll use paired tests (e.g., paired t-tests; non-parametric if assumptions fail) on per-split metrics and report effect sizes.</a:t>
            </a:r>
          </a:p>
          <a:p>
            <a:r>
              <a:rPr lang="en-US" b="0" dirty="0">
                <a:latin typeface="Arial" panose="020B0604020202020204" pitchFamily="34" charset="0"/>
                <a:cs typeface="Arial" panose="020B0604020202020204" pitchFamily="34" charset="0"/>
              </a:rPr>
              <a:t>Crucially, I’ll </a:t>
            </a:r>
            <a:r>
              <a:rPr lang="en-US" b="0" dirty="0" err="1">
                <a:latin typeface="Arial" panose="020B0604020202020204" pitchFamily="34" charset="0"/>
                <a:cs typeface="Arial" panose="020B0604020202020204" pitchFamily="34" charset="0"/>
              </a:rPr>
              <a:t>emphasise</a:t>
            </a:r>
            <a:r>
              <a:rPr lang="en-US" b="0" dirty="0">
                <a:latin typeface="Arial" panose="020B0604020202020204" pitchFamily="34" charset="0"/>
                <a:cs typeface="Arial" panose="020B0604020202020204" pitchFamily="34" charset="0"/>
              </a:rPr>
              <a:t> practical significance: for example, a modest F1 gain that halves high-confidence false positives is an operational win because it reduces the risk of confidently wrong auto-labels. For probability reliability, I’ll apply temperature scaling, a simple post-hoc calibration method that consistently improves alignment between predicted confidence and empirical accuracy.</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5DA900-6DAE-4A70-A4D8-4B989AE36DC7}" type="slidenum">
              <a:rPr lang="en-US" smtClean="0"/>
              <a:t>9</a:t>
            </a:fld>
            <a:endParaRPr lang="en-US"/>
          </a:p>
        </p:txBody>
      </p:sp>
    </p:spTree>
    <p:extLst>
      <p:ext uri="{BB962C8B-B14F-4D97-AF65-F5344CB8AC3E}">
        <p14:creationId xmlns:p14="http://schemas.microsoft.com/office/powerpoint/2010/main" val="113458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unsplash.com/@franganillo" TargetMode="Externa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typewriter and a newspaper&#10;&#10;AI-generated content may be incorrect.">
            <a:extLst>
              <a:ext uri="{FF2B5EF4-FFF2-40B4-BE49-F238E27FC236}">
                <a16:creationId xmlns:a16="http://schemas.microsoft.com/office/drawing/2014/main" id="{7024AC70-68A1-FB71-BC45-97D924888299}"/>
              </a:ext>
            </a:extLst>
          </p:cNvPr>
          <p:cNvPicPr>
            <a:picLocks noChangeAspect="1"/>
          </p:cNvPicPr>
          <p:nvPr/>
        </p:nvPicPr>
        <p:blipFill>
          <a:blip r:embed="rId5" cstate="print">
            <a:duotone>
              <a:prstClr val="black"/>
              <a:prstClr val="white"/>
            </a:duotone>
            <a:extLst>
              <a:ext uri="{28A0092B-C50C-407E-A947-70E740481C1C}">
                <a14:useLocalDpi xmlns:a14="http://schemas.microsoft.com/office/drawing/2010/main" val="0"/>
              </a:ext>
            </a:extLst>
          </a:blip>
          <a:stretch>
            <a:fillRect/>
          </a:stretch>
        </p:blipFill>
        <p:spPr>
          <a:xfrm>
            <a:off x="2155594" y="3937000"/>
            <a:ext cx="4826000" cy="2413000"/>
          </a:xfrm>
          <a:prstGeom prst="rect">
            <a:avLst/>
          </a:prstGeom>
        </p:spPr>
      </p:pic>
      <p:sp>
        <p:nvSpPr>
          <p:cNvPr id="36" name="Freeform: Shape 35">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3600" y="0"/>
            <a:ext cx="2572862" cy="10287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41724" y="3459178"/>
            <a:ext cx="1746276" cy="3368643"/>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Group 5"/>
          <p:cNvGrpSpPr/>
          <p:nvPr/>
        </p:nvGrpSpPr>
        <p:grpSpPr>
          <a:xfrm>
            <a:off x="9040669" y="1943100"/>
            <a:ext cx="7292097" cy="5432219"/>
            <a:chOff x="-432959" y="1071668"/>
            <a:chExt cx="11518133" cy="8580391"/>
          </a:xfrm>
        </p:grpSpPr>
        <p:sp>
          <p:nvSpPr>
            <p:cNvPr id="6" name="TextBox 6"/>
            <p:cNvSpPr txBox="1"/>
            <p:nvPr/>
          </p:nvSpPr>
          <p:spPr>
            <a:xfrm>
              <a:off x="-432959" y="2929592"/>
              <a:ext cx="11518133" cy="6722467"/>
            </a:xfrm>
            <a:prstGeom prst="rect">
              <a:avLst/>
            </a:prstGeom>
          </p:spPr>
          <p:txBody>
            <a:bodyPr wrap="square" lIns="0" tIns="0" rIns="0" bIns="0" rtlCol="0" anchor="t">
              <a:spAutoFit/>
            </a:bodyPr>
            <a:lstStyle/>
            <a:p>
              <a:pPr defTabSz="754723">
                <a:spcAft>
                  <a:spcPts val="533"/>
                </a:spcAft>
              </a:pPr>
              <a:r>
                <a:rPr lang="en-US" sz="5400" kern="1200" dirty="0">
                  <a:solidFill>
                    <a:schemeClr val="tx1"/>
                  </a:solidFill>
                  <a:latin typeface="+mn-lt"/>
                  <a:ea typeface="+mn-ea"/>
                  <a:cs typeface="+mn-cs"/>
                </a:rPr>
                <a:t>Detecting Misinformation on Social Media Platforms:</a:t>
              </a:r>
            </a:p>
            <a:p>
              <a:pPr defTabSz="754723">
                <a:spcAft>
                  <a:spcPts val="533"/>
                </a:spcAft>
              </a:pPr>
              <a:r>
                <a:rPr lang="en-US" sz="5400" kern="1200" dirty="0">
                  <a:solidFill>
                    <a:schemeClr val="tx1"/>
                  </a:solidFill>
                  <a:latin typeface="+mn-lt"/>
                  <a:ea typeface="+mn-ea"/>
                  <a:cs typeface="+mn-cs"/>
                </a:rPr>
                <a:t>Methods, Robustness, and Governance</a:t>
              </a:r>
              <a:endParaRPr lang="en-US" sz="5400" dirty="0">
                <a:solidFill>
                  <a:srgbClr val="222222"/>
                </a:solidFill>
                <a:latin typeface="Gilda Display"/>
                <a:ea typeface="Gilda Display"/>
                <a:cs typeface="Gilda Display"/>
                <a:sym typeface="Gilda Display"/>
              </a:endParaRPr>
            </a:p>
          </p:txBody>
        </p:sp>
        <p:sp>
          <p:nvSpPr>
            <p:cNvPr id="7" name="TextBox 7"/>
            <p:cNvSpPr txBox="1"/>
            <p:nvPr/>
          </p:nvSpPr>
          <p:spPr>
            <a:xfrm>
              <a:off x="0" y="1071668"/>
              <a:ext cx="10473384" cy="904228"/>
            </a:xfrm>
            <a:prstGeom prst="rect">
              <a:avLst/>
            </a:prstGeom>
          </p:spPr>
          <p:txBody>
            <a:bodyPr wrap="square" lIns="0" tIns="0" rIns="0" bIns="0" rtlCol="0" anchor="t">
              <a:spAutoFit/>
            </a:bodyPr>
            <a:lstStyle/>
            <a:p>
              <a:pPr defTabSz="754723">
                <a:lnSpc>
                  <a:spcPts val="4853"/>
                </a:lnSpc>
                <a:spcAft>
                  <a:spcPts val="533"/>
                </a:spcAft>
              </a:pPr>
              <a:r>
                <a:rPr lang="en-US" sz="3500" kern="1200" dirty="0">
                  <a:solidFill>
                    <a:srgbClr val="000000"/>
                  </a:solidFill>
                  <a:latin typeface="Arial" panose="020B0604020202020204" pitchFamily="34" charset="0"/>
                  <a:cs typeface="Arial" panose="020B0604020202020204" pitchFamily="34" charset="0"/>
                  <a:sym typeface="HK Grotesk Light"/>
                </a:rPr>
                <a:t>Research Proposal Presentation</a:t>
              </a:r>
              <a:endParaRPr lang="en-US" sz="3500" dirty="0">
                <a:solidFill>
                  <a:srgbClr val="222222"/>
                </a:solidFill>
                <a:latin typeface="Arial" panose="020B0604020202020204" pitchFamily="34" charset="0"/>
                <a:ea typeface="HK Grotesk Light"/>
                <a:cs typeface="Arial" panose="020B0604020202020204" pitchFamily="34" charset="0"/>
                <a:sym typeface="HK Grotesk Light"/>
              </a:endParaRPr>
            </a:p>
          </p:txBody>
        </p:sp>
      </p:grpSp>
      <p:sp>
        <p:nvSpPr>
          <p:cNvPr id="11" name="TextBox 10">
            <a:extLst>
              <a:ext uri="{FF2B5EF4-FFF2-40B4-BE49-F238E27FC236}">
                <a16:creationId xmlns:a16="http://schemas.microsoft.com/office/drawing/2014/main" id="{48B79B0E-2DD1-C4C4-6843-011CDF057A54}"/>
              </a:ext>
            </a:extLst>
          </p:cNvPr>
          <p:cNvSpPr txBox="1"/>
          <p:nvPr/>
        </p:nvSpPr>
        <p:spPr>
          <a:xfrm>
            <a:off x="2514600" y="6438900"/>
            <a:ext cx="2950616" cy="369332"/>
          </a:xfrm>
          <a:prstGeom prst="rect">
            <a:avLst/>
          </a:prstGeom>
          <a:noFill/>
        </p:spPr>
        <p:txBody>
          <a:bodyPr wrap="none" rtlCol="0">
            <a:spAutoFit/>
          </a:bodyPr>
          <a:lstStyle/>
          <a:p>
            <a:r>
              <a:rPr lang="en-US"/>
              <a:t>Unsplash by </a:t>
            </a:r>
            <a:r>
              <a:rPr lang="en-US">
                <a:hlinkClick r:id="rId6"/>
              </a:rPr>
              <a:t>Jorge Franganillo</a:t>
            </a:r>
            <a:endParaRPr lang="en-US" dirty="0"/>
          </a:p>
        </p:txBody>
      </p:sp>
      <p:pic>
        <p:nvPicPr>
          <p:cNvPr id="65" name="Audio 64">
            <a:hlinkClick r:id="" action="ppaction://media"/>
            <a:extLst>
              <a:ext uri="{FF2B5EF4-FFF2-40B4-BE49-F238E27FC236}">
                <a16:creationId xmlns:a16="http://schemas.microsoft.com/office/drawing/2014/main" id="{C46421CD-C70B-1E4F-62D1-08BE3988B9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401"/>
    </mc:Choice>
    <mc:Fallback>
      <p:transition spd="slow" advTm="61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
            <a:ext cx="18288001" cy="1028699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83281" y="-2580"/>
            <a:ext cx="17625060" cy="10261027"/>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09081" y="-1936"/>
            <a:ext cx="5412268" cy="10288295"/>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9089592" y="1168905"/>
            <a:ext cx="7451300" cy="7482585"/>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4"/>
          <p:cNvSpPr txBox="1"/>
          <p:nvPr/>
        </p:nvSpPr>
        <p:spPr>
          <a:xfrm>
            <a:off x="1800907" y="850567"/>
            <a:ext cx="15925556" cy="2130756"/>
          </a:xfrm>
          <a:prstGeom prst="rect">
            <a:avLst/>
          </a:prstGeom>
        </p:spPr>
        <p:txBody>
          <a:bodyPr vert="horz" lIns="91440" tIns="45720" rIns="91440" bIns="45720" rtlCol="0" anchor="b">
            <a:normAutofit/>
          </a:bodyPr>
          <a:lstStyle/>
          <a:p>
            <a:pPr lvl="0" algn="r">
              <a:lnSpc>
                <a:spcPct val="90000"/>
              </a:lnSpc>
              <a:spcBef>
                <a:spcPct val="0"/>
              </a:spcBef>
              <a:spcAft>
                <a:spcPts val="600"/>
              </a:spcAft>
            </a:pPr>
            <a:r>
              <a:rPr lang="en-US" sz="5600" kern="1200" dirty="0">
                <a:solidFill>
                  <a:srgbClr val="FFFFFF"/>
                </a:solidFill>
                <a:latin typeface="Arial" panose="020B0604020202020204" pitchFamily="34" charset="0"/>
                <a:ea typeface="+mj-ea"/>
                <a:cs typeface="Arial" panose="020B0604020202020204" pitchFamily="34" charset="0"/>
              </a:rPr>
              <a:t>Architecture — Hybrid Detection Pipeline</a:t>
            </a:r>
            <a:endParaRPr lang="en-US" sz="5600" kern="1200" dirty="0">
              <a:solidFill>
                <a:srgbClr val="FFFFFF"/>
              </a:solidFill>
              <a:latin typeface="Arial" panose="020B0604020202020204" pitchFamily="34" charset="0"/>
              <a:ea typeface="+mj-ea"/>
              <a:cs typeface="Arial" panose="020B0604020202020204" pitchFamily="34" charset="0"/>
              <a:sym typeface="Gilda Display"/>
            </a:endParaRPr>
          </a:p>
        </p:txBody>
      </p:sp>
      <p:sp>
        <p:nvSpPr>
          <p:cNvPr id="28" name="Rectangle 2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471" y="6720057"/>
            <a:ext cx="18269056" cy="3566943"/>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50628" y="2448990"/>
            <a:ext cx="10286358" cy="5388387"/>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
            <a:extLst>
              <a:ext uri="{FF2B5EF4-FFF2-40B4-BE49-F238E27FC236}">
                <a16:creationId xmlns:a16="http://schemas.microsoft.com/office/drawing/2014/main" id="{64AF6D17-56BF-8D95-09FD-D8D381C6BA64}"/>
              </a:ext>
            </a:extLst>
          </p:cNvPr>
          <p:cNvSpPr/>
          <p:nvPr/>
        </p:nvSpPr>
        <p:spPr>
          <a:xfrm>
            <a:off x="533400" y="5725977"/>
            <a:ext cx="1575778" cy="8754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400"/>
            </a:pPr>
            <a:r>
              <a:rPr sz="1600" dirty="0">
                <a:latin typeface="Arial" panose="020B0604020202020204" pitchFamily="34" charset="0"/>
                <a:cs typeface="Arial" panose="020B0604020202020204" pitchFamily="34" charset="0"/>
              </a:rPr>
              <a:t>Ingest</a:t>
            </a:r>
          </a:p>
        </p:txBody>
      </p:sp>
      <p:sp>
        <p:nvSpPr>
          <p:cNvPr id="54" name="Right Arrow 3">
            <a:extLst>
              <a:ext uri="{FF2B5EF4-FFF2-40B4-BE49-F238E27FC236}">
                <a16:creationId xmlns:a16="http://schemas.microsoft.com/office/drawing/2014/main" id="{627225D8-EBCC-7EE6-F4F6-59EFD6116CF6}"/>
              </a:ext>
            </a:extLst>
          </p:cNvPr>
          <p:cNvSpPr/>
          <p:nvPr/>
        </p:nvSpPr>
        <p:spPr>
          <a:xfrm>
            <a:off x="2429267" y="5594630"/>
            <a:ext cx="796688" cy="1138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5" name="Rounded Rectangle 4">
            <a:extLst>
              <a:ext uri="{FF2B5EF4-FFF2-40B4-BE49-F238E27FC236}">
                <a16:creationId xmlns:a16="http://schemas.microsoft.com/office/drawing/2014/main" id="{F9EEE06B-299C-0210-1EC9-4FA6373B40BE}"/>
              </a:ext>
            </a:extLst>
          </p:cNvPr>
          <p:cNvSpPr/>
          <p:nvPr/>
        </p:nvSpPr>
        <p:spPr>
          <a:xfrm>
            <a:off x="3539402" y="5725977"/>
            <a:ext cx="1575778" cy="8754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400"/>
            </a:pPr>
            <a:r>
              <a:rPr sz="1600" dirty="0">
                <a:latin typeface="Arial" panose="020B0604020202020204" pitchFamily="34" charset="0"/>
                <a:cs typeface="Arial" panose="020B0604020202020204" pitchFamily="34" charset="0"/>
              </a:rPr>
              <a:t>Content Encoder</a:t>
            </a:r>
          </a:p>
          <a:p>
            <a:r>
              <a:rPr sz="1600" dirty="0">
                <a:latin typeface="Arial" panose="020B0604020202020204" pitchFamily="34" charset="0"/>
                <a:cs typeface="Arial" panose="020B0604020202020204" pitchFamily="34" charset="0"/>
              </a:rPr>
              <a:t>(Transformer)</a:t>
            </a:r>
          </a:p>
        </p:txBody>
      </p:sp>
      <p:sp>
        <p:nvSpPr>
          <p:cNvPr id="56" name="Rounded Rectangle 6">
            <a:extLst>
              <a:ext uri="{FF2B5EF4-FFF2-40B4-BE49-F238E27FC236}">
                <a16:creationId xmlns:a16="http://schemas.microsoft.com/office/drawing/2014/main" id="{A18DA955-97FA-D008-73C9-2870F6341F72}"/>
              </a:ext>
            </a:extLst>
          </p:cNvPr>
          <p:cNvSpPr/>
          <p:nvPr/>
        </p:nvSpPr>
        <p:spPr>
          <a:xfrm>
            <a:off x="6533582" y="5670831"/>
            <a:ext cx="1575778" cy="8754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400"/>
            </a:pPr>
            <a:r>
              <a:rPr sz="1600" dirty="0">
                <a:latin typeface="Arial" panose="020B0604020202020204" pitchFamily="34" charset="0"/>
                <a:cs typeface="Arial" panose="020B0604020202020204" pitchFamily="34" charset="0"/>
              </a:rPr>
              <a:t>Context (opt.)</a:t>
            </a:r>
          </a:p>
        </p:txBody>
      </p:sp>
      <p:sp>
        <p:nvSpPr>
          <p:cNvPr id="57" name="Rounded Rectangle 8">
            <a:extLst>
              <a:ext uri="{FF2B5EF4-FFF2-40B4-BE49-F238E27FC236}">
                <a16:creationId xmlns:a16="http://schemas.microsoft.com/office/drawing/2014/main" id="{6E893E76-D364-9DEC-0D2A-013A603BBF11}"/>
              </a:ext>
            </a:extLst>
          </p:cNvPr>
          <p:cNvSpPr/>
          <p:nvPr/>
        </p:nvSpPr>
        <p:spPr>
          <a:xfrm>
            <a:off x="9680480" y="5689883"/>
            <a:ext cx="1575778" cy="8754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400"/>
            </a:pPr>
            <a:r>
              <a:rPr sz="1600" dirty="0">
                <a:latin typeface="Arial" panose="020B0604020202020204" pitchFamily="34" charset="0"/>
                <a:cs typeface="Arial" panose="020B0604020202020204" pitchFamily="34" charset="0"/>
              </a:rPr>
              <a:t>Evidence</a:t>
            </a:r>
          </a:p>
          <a:p>
            <a:pPr algn="ctr"/>
            <a:r>
              <a:rPr sz="1600" dirty="0">
                <a:latin typeface="Arial" panose="020B0604020202020204" pitchFamily="34" charset="0"/>
                <a:cs typeface="Arial" panose="020B0604020202020204" pitchFamily="34" charset="0"/>
              </a:rPr>
              <a:t>Retrieval</a:t>
            </a:r>
          </a:p>
        </p:txBody>
      </p:sp>
      <p:sp>
        <p:nvSpPr>
          <p:cNvPr id="58" name="Rounded Rectangle 10">
            <a:extLst>
              <a:ext uri="{FF2B5EF4-FFF2-40B4-BE49-F238E27FC236}">
                <a16:creationId xmlns:a16="http://schemas.microsoft.com/office/drawing/2014/main" id="{10592288-3300-EF41-6EA4-CC2CC9795AC2}"/>
              </a:ext>
            </a:extLst>
          </p:cNvPr>
          <p:cNvSpPr/>
          <p:nvPr/>
        </p:nvSpPr>
        <p:spPr>
          <a:xfrm>
            <a:off x="12819567" y="5725977"/>
            <a:ext cx="1575778" cy="8754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400"/>
            </a:pPr>
            <a:r>
              <a:rPr sz="1600" dirty="0">
                <a:latin typeface="Arial" panose="020B0604020202020204" pitchFamily="34" charset="0"/>
                <a:cs typeface="Arial" panose="020B0604020202020204" pitchFamily="34" charset="0"/>
              </a:rPr>
              <a:t>Fusion &amp;</a:t>
            </a:r>
            <a:r>
              <a:rPr lang="en-US" sz="160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Scoring</a:t>
            </a:r>
          </a:p>
        </p:txBody>
      </p:sp>
      <p:sp>
        <p:nvSpPr>
          <p:cNvPr id="59" name="Rounded Rectangle 12">
            <a:extLst>
              <a:ext uri="{FF2B5EF4-FFF2-40B4-BE49-F238E27FC236}">
                <a16:creationId xmlns:a16="http://schemas.microsoft.com/office/drawing/2014/main" id="{AA98D10A-8D5F-E626-7F0E-6FEDB2502500}"/>
              </a:ext>
            </a:extLst>
          </p:cNvPr>
          <p:cNvSpPr/>
          <p:nvPr/>
        </p:nvSpPr>
        <p:spPr>
          <a:xfrm>
            <a:off x="15819511" y="5697163"/>
            <a:ext cx="2080483" cy="9330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defRPr sz="1400"/>
            </a:pPr>
            <a:r>
              <a:rPr sz="1600" dirty="0">
                <a:latin typeface="Arial" panose="020B0604020202020204" pitchFamily="34" charset="0"/>
                <a:cs typeface="Arial" panose="020B0604020202020204" pitchFamily="34" charset="0"/>
              </a:rPr>
              <a:t>Calibrated</a:t>
            </a:r>
            <a:r>
              <a:rPr lang="en-US" sz="160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Decision</a:t>
            </a:r>
          </a:p>
          <a:p>
            <a:r>
              <a:rPr sz="1600" dirty="0">
                <a:latin typeface="Arial" panose="020B0604020202020204" pitchFamily="34" charset="0"/>
                <a:cs typeface="Arial" panose="020B0604020202020204" pitchFamily="34" charset="0"/>
              </a:rPr>
              <a:t>(Abstain</a:t>
            </a:r>
            <a:r>
              <a:rPr lang="en-US" sz="160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Human)</a:t>
            </a:r>
          </a:p>
        </p:txBody>
      </p:sp>
      <p:sp>
        <p:nvSpPr>
          <p:cNvPr id="60" name="Right Arrow 3">
            <a:extLst>
              <a:ext uri="{FF2B5EF4-FFF2-40B4-BE49-F238E27FC236}">
                <a16:creationId xmlns:a16="http://schemas.microsoft.com/office/drawing/2014/main" id="{BE6A9C50-51D2-C179-C8FE-DA5BFDDCBF01}"/>
              </a:ext>
            </a:extLst>
          </p:cNvPr>
          <p:cNvSpPr/>
          <p:nvPr/>
        </p:nvSpPr>
        <p:spPr>
          <a:xfrm>
            <a:off x="5416512" y="5539483"/>
            <a:ext cx="796688" cy="1138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1" name="Right Arrow 3">
            <a:extLst>
              <a:ext uri="{FF2B5EF4-FFF2-40B4-BE49-F238E27FC236}">
                <a16:creationId xmlns:a16="http://schemas.microsoft.com/office/drawing/2014/main" id="{EA4C81C8-D66F-14DD-CE82-525623156190}"/>
              </a:ext>
            </a:extLst>
          </p:cNvPr>
          <p:cNvSpPr/>
          <p:nvPr/>
        </p:nvSpPr>
        <p:spPr>
          <a:xfrm>
            <a:off x="8429742" y="5539482"/>
            <a:ext cx="796688" cy="1138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2" name="Right Arrow 3">
            <a:extLst>
              <a:ext uri="{FF2B5EF4-FFF2-40B4-BE49-F238E27FC236}">
                <a16:creationId xmlns:a16="http://schemas.microsoft.com/office/drawing/2014/main" id="{BA726C7A-3509-D4BC-93BA-3AABF7A50AAD}"/>
              </a:ext>
            </a:extLst>
          </p:cNvPr>
          <p:cNvSpPr/>
          <p:nvPr/>
        </p:nvSpPr>
        <p:spPr>
          <a:xfrm>
            <a:off x="11711296" y="5594630"/>
            <a:ext cx="796688" cy="1138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3" name="Right Arrow 3">
            <a:extLst>
              <a:ext uri="{FF2B5EF4-FFF2-40B4-BE49-F238E27FC236}">
                <a16:creationId xmlns:a16="http://schemas.microsoft.com/office/drawing/2014/main" id="{B28EF2AF-0828-CCAB-A9BF-74048B981074}"/>
              </a:ext>
            </a:extLst>
          </p:cNvPr>
          <p:cNvSpPr/>
          <p:nvPr/>
        </p:nvSpPr>
        <p:spPr>
          <a:xfrm>
            <a:off x="14724526" y="5594630"/>
            <a:ext cx="796688" cy="1138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pic>
        <p:nvPicPr>
          <p:cNvPr id="19" name="Audio 18">
            <a:hlinkClick r:id="" action="ppaction://media"/>
            <a:extLst>
              <a:ext uri="{FF2B5EF4-FFF2-40B4-BE49-F238E27FC236}">
                <a16:creationId xmlns:a16="http://schemas.microsoft.com/office/drawing/2014/main" id="{5274E2B6-6AA2-A9A6-FF00-F50FDA3CAB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353"/>
    </mc:Choice>
    <mc:Fallback>
      <p:transition spd="slow" advTm="7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robustness_matrix.png">
            <a:extLst>
              <a:ext uri="{FF2B5EF4-FFF2-40B4-BE49-F238E27FC236}">
                <a16:creationId xmlns:a16="http://schemas.microsoft.com/office/drawing/2014/main" id="{BF88C94A-28FE-8C27-D3DD-41549E9C9956}"/>
              </a:ext>
            </a:extLst>
          </p:cNvPr>
          <p:cNvPicPr>
            <a:picLocks noChangeAspect="1"/>
          </p:cNvPicPr>
          <p:nvPr/>
        </p:nvPicPr>
        <p:blipFill>
          <a:blip r:embed="rId5"/>
          <a:stretch>
            <a:fillRect/>
          </a:stretch>
        </p:blipFill>
        <p:spPr>
          <a:xfrm>
            <a:off x="1680715" y="2729075"/>
            <a:ext cx="7221980" cy="4748449"/>
          </a:xfrm>
          <a:prstGeom prst="rect">
            <a:avLst/>
          </a:prstGeom>
        </p:spPr>
      </p:pic>
      <p:sp>
        <p:nvSpPr>
          <p:cNvPr id="7" name="Content Placeholder 2">
            <a:extLst>
              <a:ext uri="{FF2B5EF4-FFF2-40B4-BE49-F238E27FC236}">
                <a16:creationId xmlns:a16="http://schemas.microsoft.com/office/drawing/2014/main" id="{40D2956C-80A1-DA5E-9901-ACB41EDCAA72}"/>
              </a:ext>
            </a:extLst>
          </p:cNvPr>
          <p:cNvSpPr txBox="1">
            <a:spLocks/>
          </p:cNvSpPr>
          <p:nvPr/>
        </p:nvSpPr>
        <p:spPr>
          <a:xfrm>
            <a:off x="10108932" y="2571595"/>
            <a:ext cx="7861836" cy="43237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sz="2400"/>
            </a:pPr>
            <a:endParaRPr lang="en-US" sz="2400" dirty="0"/>
          </a:p>
        </p:txBody>
      </p:sp>
      <p:grpSp>
        <p:nvGrpSpPr>
          <p:cNvPr id="2" name="Group 2"/>
          <p:cNvGrpSpPr/>
          <p:nvPr/>
        </p:nvGrpSpPr>
        <p:grpSpPr>
          <a:xfrm>
            <a:off x="9385307" y="3192423"/>
            <a:ext cx="7861835" cy="3082049"/>
            <a:chOff x="-1661607" y="-2922368"/>
            <a:chExt cx="20417528" cy="8004213"/>
          </a:xfrm>
        </p:grpSpPr>
        <p:sp>
          <p:nvSpPr>
            <p:cNvPr id="3" name="TextBox 3"/>
            <p:cNvSpPr txBox="1"/>
            <p:nvPr/>
          </p:nvSpPr>
          <p:spPr>
            <a:xfrm>
              <a:off x="-1661607" y="-2922368"/>
              <a:ext cx="19359576" cy="1483553"/>
            </a:xfrm>
            <a:prstGeom prst="rect">
              <a:avLst/>
            </a:prstGeom>
          </p:spPr>
          <p:txBody>
            <a:bodyPr wrap="square" lIns="0" tIns="0" rIns="0" bIns="0" rtlCol="0" anchor="t">
              <a:spAutoFit/>
            </a:bodyPr>
            <a:lstStyle/>
            <a:p>
              <a:pPr defTabSz="466344">
                <a:lnSpc>
                  <a:spcPts val="4292"/>
                </a:lnSpc>
                <a:spcAft>
                  <a:spcPts val="600"/>
                </a:spcAft>
              </a:pPr>
              <a:r>
                <a:rPr lang="en-US" sz="5400" kern="1200" dirty="0">
                  <a:solidFill>
                    <a:schemeClr val="tx1"/>
                  </a:solidFill>
                  <a:latin typeface="Arial" panose="020B0604020202020204" pitchFamily="34" charset="0"/>
                  <a:cs typeface="Arial" panose="020B0604020202020204" pitchFamily="34" charset="0"/>
                </a:rPr>
                <a:t>Robustness Evaluation</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1661607" y="965405"/>
              <a:ext cx="20417528" cy="4116440"/>
            </a:xfrm>
            <a:prstGeom prst="rect">
              <a:avLst/>
            </a:prstGeom>
          </p:spPr>
          <p:txBody>
            <a:bodyPr wrap="square" lIns="0" tIns="0" rIns="0" bIns="0" rtlCol="0" anchor="t">
              <a:spAutoFit/>
            </a:bodyPr>
            <a:lstStyle/>
            <a:p>
              <a:pPr defTabSz="466344">
                <a:spcAft>
                  <a:spcPts val="600"/>
                </a:spcAft>
                <a:defRPr sz="2400"/>
              </a:pPr>
              <a:r>
                <a:rPr lang="en-US" sz="2200" kern="1200" dirty="0">
                  <a:solidFill>
                    <a:schemeClr val="tx1"/>
                  </a:solidFill>
                  <a:latin typeface="Arial" panose="020B0604020202020204" pitchFamily="34" charset="0"/>
                  <a:cs typeface="Arial" panose="020B0604020202020204" pitchFamily="34" charset="0"/>
                </a:rPr>
                <a:t>Time-split: train past, test future</a:t>
              </a:r>
            </a:p>
            <a:p>
              <a:pPr defTabSz="466344">
                <a:spcAft>
                  <a:spcPts val="600"/>
                </a:spcAft>
                <a:defRPr sz="2400"/>
              </a:pPr>
              <a:r>
                <a:rPr lang="en-US" sz="2200" kern="1200" dirty="0">
                  <a:solidFill>
                    <a:schemeClr val="tx1"/>
                  </a:solidFill>
                  <a:latin typeface="Arial" panose="020B0604020202020204" pitchFamily="34" charset="0"/>
                  <a:cs typeface="Arial" panose="020B0604020202020204" pitchFamily="34" charset="0"/>
                </a:rPr>
                <a:t>Cross-dataset: train A, test B</a:t>
              </a:r>
            </a:p>
            <a:p>
              <a:pPr defTabSz="466344">
                <a:spcAft>
                  <a:spcPts val="600"/>
                </a:spcAft>
                <a:defRPr sz="2400"/>
              </a:pPr>
              <a:r>
                <a:rPr lang="en-US" sz="2200" kern="1200" dirty="0">
                  <a:solidFill>
                    <a:schemeClr val="tx1"/>
                  </a:solidFill>
                  <a:latin typeface="Arial" panose="020B0604020202020204" pitchFamily="34" charset="0"/>
                  <a:cs typeface="Arial" panose="020B0604020202020204" pitchFamily="34" charset="0"/>
                </a:rPr>
                <a:t>Adversarial: paraphrases &amp; LLM variants</a:t>
              </a:r>
            </a:p>
            <a:p>
              <a:pPr defTabSz="466344">
                <a:spcAft>
                  <a:spcPts val="600"/>
                </a:spcAft>
                <a:defRPr sz="2400"/>
              </a:pPr>
              <a:r>
                <a:rPr lang="en-US" sz="2200" kern="1200" dirty="0">
                  <a:solidFill>
                    <a:schemeClr val="tx1"/>
                  </a:solidFill>
                  <a:latin typeface="Arial" panose="020B0604020202020204" pitchFamily="34" charset="0"/>
                  <a:cs typeface="Arial" panose="020B0604020202020204" pitchFamily="34" charset="0"/>
                </a:rPr>
                <a:t>Ablations: content vs +context vs +retrieval: calibration on/off</a:t>
              </a:r>
              <a:endParaRPr lang="en-US" sz="2200" dirty="0">
                <a:latin typeface="Arial" panose="020B0604020202020204" pitchFamily="34" charset="0"/>
                <a:cs typeface="Arial" panose="020B0604020202020204" pitchFamily="34" charset="0"/>
              </a:endParaRPr>
            </a:p>
          </p:txBody>
        </p:sp>
      </p:grpSp>
      <p:pic>
        <p:nvPicPr>
          <p:cNvPr id="10" name="Audio 9">
            <a:hlinkClick r:id="" action="ppaction://media"/>
            <a:extLst>
              <a:ext uri="{FF2B5EF4-FFF2-40B4-BE49-F238E27FC236}">
                <a16:creationId xmlns:a16="http://schemas.microsoft.com/office/drawing/2014/main" id="{7FD62DB4-0679-DB23-1AB0-DC0A739DA3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3808"/>
    </mc:Choice>
    <mc:Fallback>
      <p:transition spd="slow" advTm="8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EBD13-AF00-CF46-2C9A-F9D80C7EDE4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7375" y="4697904"/>
            <a:ext cx="1860960" cy="1860957"/>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5459" y="6820386"/>
            <a:ext cx="3554982" cy="3466615"/>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2">
            <a:extLst>
              <a:ext uri="{FF2B5EF4-FFF2-40B4-BE49-F238E27FC236}">
                <a16:creationId xmlns:a16="http://schemas.microsoft.com/office/drawing/2014/main" id="{6BAD3149-78FC-C672-8BCD-445893FC090A}"/>
              </a:ext>
            </a:extLst>
          </p:cNvPr>
          <p:cNvGrpSpPr/>
          <p:nvPr/>
        </p:nvGrpSpPr>
        <p:grpSpPr>
          <a:xfrm>
            <a:off x="6477000" y="1098463"/>
            <a:ext cx="11327559" cy="4605624"/>
            <a:chOff x="-1325709" y="-2397695"/>
            <a:chExt cx="19504316" cy="7930176"/>
          </a:xfrm>
        </p:grpSpPr>
        <p:sp>
          <p:nvSpPr>
            <p:cNvPr id="3" name="TextBox 3">
              <a:extLst>
                <a:ext uri="{FF2B5EF4-FFF2-40B4-BE49-F238E27FC236}">
                  <a16:creationId xmlns:a16="http://schemas.microsoft.com/office/drawing/2014/main" id="{DB344F22-3C0B-EC62-E604-B7890768F93F}"/>
                </a:ext>
              </a:extLst>
            </p:cNvPr>
            <p:cNvSpPr txBox="1"/>
            <p:nvPr/>
          </p:nvSpPr>
          <p:spPr>
            <a:xfrm>
              <a:off x="-1325709" y="-2397695"/>
              <a:ext cx="19504316" cy="1369021"/>
            </a:xfrm>
            <a:prstGeom prst="rect">
              <a:avLst/>
            </a:prstGeom>
          </p:spPr>
          <p:txBody>
            <a:bodyPr wrap="square" lIns="0" tIns="0" rIns="0" bIns="0" rtlCol="0" anchor="t">
              <a:spAutoFit/>
            </a:bodyPr>
            <a:lstStyle/>
            <a:p>
              <a:pPr defTabSz="704088">
                <a:lnSpc>
                  <a:spcPts val="6182"/>
                </a:lnSpc>
                <a:spcAft>
                  <a:spcPts val="600"/>
                </a:spcAft>
              </a:pPr>
              <a:r>
                <a:rPr lang="en-US" sz="5400" kern="1200" dirty="0">
                  <a:solidFill>
                    <a:schemeClr val="tx1"/>
                  </a:solidFill>
                  <a:latin typeface="Arial" panose="020B0604020202020204" pitchFamily="34" charset="0"/>
                  <a:cs typeface="Arial" panose="020B0604020202020204" pitchFamily="34" charset="0"/>
                </a:rPr>
                <a:t>Governance &amp; Compliance Mapping</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a:extLst>
                <a:ext uri="{FF2B5EF4-FFF2-40B4-BE49-F238E27FC236}">
                  <a16:creationId xmlns:a16="http://schemas.microsoft.com/office/drawing/2014/main" id="{C54C0A27-EEB5-1A34-81C2-46D37E9E180B}"/>
                </a:ext>
              </a:extLst>
            </p:cNvPr>
            <p:cNvSpPr txBox="1"/>
            <p:nvPr/>
          </p:nvSpPr>
          <p:spPr>
            <a:xfrm>
              <a:off x="0" y="4952322"/>
              <a:ext cx="16852900" cy="580159"/>
            </a:xfrm>
            <a:prstGeom prst="rect">
              <a:avLst/>
            </a:prstGeom>
          </p:spPr>
          <p:txBody>
            <a:bodyPr lIns="0" tIns="0" rIns="0" bIns="0" rtlCol="0" anchor="t">
              <a:spAutoFit/>
            </a:bodyPr>
            <a:lstStyle/>
            <a:p>
              <a:pPr marL="0" lvl="0" indent="0" algn="l">
                <a:lnSpc>
                  <a:spcPts val="3375"/>
                </a:lnSpc>
              </a:pPr>
              <a:endParaRPr lang="en-US" sz="2812" b="1">
                <a:solidFill>
                  <a:srgbClr val="222222"/>
                </a:solidFill>
                <a:latin typeface="HK Grotesk Bold"/>
                <a:ea typeface="HK Grotesk Bold"/>
                <a:cs typeface="HK Grotesk Bold"/>
                <a:sym typeface="HK Grotesk Bold"/>
              </a:endParaRPr>
            </a:p>
          </p:txBody>
        </p:sp>
      </p:grpSp>
      <p:graphicFrame>
        <p:nvGraphicFramePr>
          <p:cNvPr id="25" name="Table 24">
            <a:extLst>
              <a:ext uri="{FF2B5EF4-FFF2-40B4-BE49-F238E27FC236}">
                <a16:creationId xmlns:a16="http://schemas.microsoft.com/office/drawing/2014/main" id="{AE9830A2-02BF-DF15-8814-031DE0FE7052}"/>
              </a:ext>
            </a:extLst>
          </p:cNvPr>
          <p:cNvGraphicFramePr>
            <a:graphicFrameLocks noGrp="1"/>
          </p:cNvGraphicFramePr>
          <p:nvPr>
            <p:extLst>
              <p:ext uri="{D42A27DB-BD31-4B8C-83A1-F6EECF244321}">
                <p14:modId xmlns:p14="http://schemas.microsoft.com/office/powerpoint/2010/main" val="226805516"/>
              </p:ext>
            </p:extLst>
          </p:nvPr>
        </p:nvGraphicFramePr>
        <p:xfrm>
          <a:off x="6477000" y="2175850"/>
          <a:ext cx="10623291" cy="4635618"/>
        </p:xfrm>
        <a:graphic>
          <a:graphicData uri="http://schemas.openxmlformats.org/drawingml/2006/table">
            <a:tbl>
              <a:tblPr firstRow="1" bandRow="1">
                <a:tableStyleId>{93296810-A885-4BE3-A3E7-6D5BEEA58F35}</a:tableStyleId>
              </a:tblPr>
              <a:tblGrid>
                <a:gridCol w="3541097">
                  <a:extLst>
                    <a:ext uri="{9D8B030D-6E8A-4147-A177-3AD203B41FA5}">
                      <a16:colId xmlns:a16="http://schemas.microsoft.com/office/drawing/2014/main" val="20000"/>
                    </a:ext>
                  </a:extLst>
                </a:gridCol>
                <a:gridCol w="3541097">
                  <a:extLst>
                    <a:ext uri="{9D8B030D-6E8A-4147-A177-3AD203B41FA5}">
                      <a16:colId xmlns:a16="http://schemas.microsoft.com/office/drawing/2014/main" val="20001"/>
                    </a:ext>
                  </a:extLst>
                </a:gridCol>
                <a:gridCol w="3541097">
                  <a:extLst>
                    <a:ext uri="{9D8B030D-6E8A-4147-A177-3AD203B41FA5}">
                      <a16:colId xmlns:a16="http://schemas.microsoft.com/office/drawing/2014/main" val="20002"/>
                    </a:ext>
                  </a:extLst>
                </a:gridCol>
              </a:tblGrid>
              <a:tr h="772603">
                <a:tc>
                  <a:txBody>
                    <a:bodyPr/>
                    <a:lstStyle/>
                    <a:p>
                      <a:pPr>
                        <a:defRPr sz="1800" b="1"/>
                      </a:pPr>
                      <a:r>
                        <a:rPr sz="1900" dirty="0">
                          <a:latin typeface="Arial" panose="020B0604020202020204" pitchFamily="34" charset="0"/>
                          <a:cs typeface="Arial" panose="020B0604020202020204" pitchFamily="34" charset="0"/>
                        </a:rPr>
                        <a:t>Requirement</a:t>
                      </a:r>
                    </a:p>
                  </a:txBody>
                  <a:tcPr marL="96575" marR="96575" marT="48288" marB="48288"/>
                </a:tc>
                <a:tc>
                  <a:txBody>
                    <a:bodyPr/>
                    <a:lstStyle/>
                    <a:p>
                      <a:pPr>
                        <a:defRPr sz="1800" b="1"/>
                      </a:pPr>
                      <a:r>
                        <a:rPr sz="1900">
                          <a:latin typeface="Arial" panose="020B0604020202020204" pitchFamily="34" charset="0"/>
                          <a:cs typeface="Arial" panose="020B0604020202020204" pitchFamily="34" charset="0"/>
                        </a:rPr>
                        <a:t>Design Choice</a:t>
                      </a:r>
                    </a:p>
                  </a:txBody>
                  <a:tcPr marL="96575" marR="96575" marT="48288" marB="48288"/>
                </a:tc>
                <a:tc>
                  <a:txBody>
                    <a:bodyPr/>
                    <a:lstStyle/>
                    <a:p>
                      <a:pPr>
                        <a:defRPr sz="1800" b="1"/>
                      </a:pPr>
                      <a:r>
                        <a:rPr sz="1900">
                          <a:latin typeface="Arial" panose="020B0604020202020204" pitchFamily="34" charset="0"/>
                          <a:cs typeface="Arial" panose="020B0604020202020204" pitchFamily="34" charset="0"/>
                        </a:rPr>
                        <a:t>Artefact/Proof</a:t>
                      </a:r>
                    </a:p>
                  </a:txBody>
                  <a:tcPr marL="96575" marR="96575" marT="48288" marB="48288"/>
                </a:tc>
                <a:extLst>
                  <a:ext uri="{0D108BD9-81ED-4DB2-BD59-A6C34878D82A}">
                    <a16:rowId xmlns:a16="http://schemas.microsoft.com/office/drawing/2014/main" val="10000"/>
                  </a:ext>
                </a:extLst>
              </a:tr>
              <a:tr h="772603">
                <a:tc>
                  <a:txBody>
                    <a:bodyPr/>
                    <a:lstStyle/>
                    <a:p>
                      <a:pPr>
                        <a:defRPr sz="1400"/>
                      </a:pPr>
                      <a:r>
                        <a:rPr sz="1500" dirty="0">
                          <a:latin typeface="Arial" panose="020B0604020202020204" pitchFamily="34" charset="0"/>
                          <a:cs typeface="Arial" panose="020B0604020202020204" pitchFamily="34" charset="0"/>
                        </a:rPr>
                        <a:t>Transparency &amp; Explanations</a:t>
                      </a:r>
                    </a:p>
                  </a:txBody>
                  <a:tcPr marL="96575" marR="96575" marT="48288" marB="48288"/>
                </a:tc>
                <a:tc>
                  <a:txBody>
                    <a:bodyPr/>
                    <a:lstStyle/>
                    <a:p>
                      <a:pPr>
                        <a:defRPr sz="1400"/>
                      </a:pPr>
                      <a:r>
                        <a:rPr sz="1500">
                          <a:latin typeface="Arial" panose="020B0604020202020204" pitchFamily="34" charset="0"/>
                          <a:cs typeface="Arial" panose="020B0604020202020204" pitchFamily="34" charset="0"/>
                        </a:rPr>
                        <a:t>Expose evidence &amp; confidence</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Explanation examples</a:t>
                      </a:r>
                      <a:r>
                        <a:rPr lang="en-US" sz="1500" dirty="0">
                          <a:latin typeface="Arial" panose="020B0604020202020204" pitchFamily="34" charset="0"/>
                          <a:cs typeface="Arial" panose="020B0604020202020204" pitchFamily="34" charset="0"/>
                        </a:rPr>
                        <a:t>: </a:t>
                      </a:r>
                      <a:r>
                        <a:rPr sz="1500" dirty="0">
                          <a:latin typeface="Arial" panose="020B0604020202020204" pitchFamily="34" charset="0"/>
                          <a:cs typeface="Arial" panose="020B0604020202020204" pitchFamily="34" charset="0"/>
                        </a:rPr>
                        <a:t>UI screenshots</a:t>
                      </a:r>
                    </a:p>
                  </a:txBody>
                  <a:tcPr marL="96575" marR="96575" marT="48288" marB="48288"/>
                </a:tc>
                <a:extLst>
                  <a:ext uri="{0D108BD9-81ED-4DB2-BD59-A6C34878D82A}">
                    <a16:rowId xmlns:a16="http://schemas.microsoft.com/office/drawing/2014/main" val="10001"/>
                  </a:ext>
                </a:extLst>
              </a:tr>
              <a:tr h="772603">
                <a:tc>
                  <a:txBody>
                    <a:bodyPr/>
                    <a:lstStyle/>
                    <a:p>
                      <a:pPr>
                        <a:defRPr sz="1400"/>
                      </a:pPr>
                      <a:r>
                        <a:rPr sz="1500">
                          <a:latin typeface="Arial" panose="020B0604020202020204" pitchFamily="34" charset="0"/>
                          <a:cs typeface="Arial" panose="020B0604020202020204" pitchFamily="34" charset="0"/>
                        </a:rPr>
                        <a:t>Provenance &amp; Audit</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Per-item decision logs</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model/data versioning</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Audit trail</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m</a:t>
                      </a:r>
                      <a:r>
                        <a:rPr sz="1500" dirty="0">
                          <a:latin typeface="Arial" panose="020B0604020202020204" pitchFamily="34" charset="0"/>
                          <a:cs typeface="Arial" panose="020B0604020202020204" pitchFamily="34" charset="0"/>
                        </a:rPr>
                        <a:t>odel card</a:t>
                      </a:r>
                    </a:p>
                  </a:txBody>
                  <a:tcPr marL="96575" marR="96575" marT="48288" marB="48288"/>
                </a:tc>
                <a:extLst>
                  <a:ext uri="{0D108BD9-81ED-4DB2-BD59-A6C34878D82A}">
                    <a16:rowId xmlns:a16="http://schemas.microsoft.com/office/drawing/2014/main" val="10002"/>
                  </a:ext>
                </a:extLst>
              </a:tr>
              <a:tr h="772603">
                <a:tc>
                  <a:txBody>
                    <a:bodyPr/>
                    <a:lstStyle/>
                    <a:p>
                      <a:pPr>
                        <a:defRPr sz="1400"/>
                      </a:pPr>
                      <a:r>
                        <a:rPr sz="1500">
                          <a:latin typeface="Arial" panose="020B0604020202020204" pitchFamily="34" charset="0"/>
                          <a:cs typeface="Arial" panose="020B0604020202020204" pitchFamily="34" charset="0"/>
                        </a:rPr>
                        <a:t>Human Oversight</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Abstention threshold</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escalation queue</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Policy note</a:t>
                      </a:r>
                      <a:r>
                        <a:rPr lang="en-US" sz="1500" dirty="0">
                          <a:latin typeface="Arial" panose="020B0604020202020204" pitchFamily="34" charset="0"/>
                          <a:cs typeface="Arial" panose="020B0604020202020204" pitchFamily="34" charset="0"/>
                        </a:rPr>
                        <a:t>: d</a:t>
                      </a:r>
                      <a:r>
                        <a:rPr sz="1500" dirty="0">
                          <a:latin typeface="Arial" panose="020B0604020202020204" pitchFamily="34" charset="0"/>
                          <a:cs typeface="Arial" panose="020B0604020202020204" pitchFamily="34" charset="0"/>
                        </a:rPr>
                        <a:t>emo UI</a:t>
                      </a:r>
                    </a:p>
                  </a:txBody>
                  <a:tcPr marL="96575" marR="96575" marT="48288" marB="48288"/>
                </a:tc>
                <a:extLst>
                  <a:ext uri="{0D108BD9-81ED-4DB2-BD59-A6C34878D82A}">
                    <a16:rowId xmlns:a16="http://schemas.microsoft.com/office/drawing/2014/main" val="10003"/>
                  </a:ext>
                </a:extLst>
              </a:tr>
              <a:tr h="772603">
                <a:tc>
                  <a:txBody>
                    <a:bodyPr/>
                    <a:lstStyle/>
                    <a:p>
                      <a:pPr>
                        <a:defRPr sz="1400"/>
                      </a:pPr>
                      <a:r>
                        <a:rPr sz="1500">
                          <a:latin typeface="Arial" panose="020B0604020202020204" pitchFamily="34" charset="0"/>
                          <a:cs typeface="Arial" panose="020B0604020202020204" pitchFamily="34" charset="0"/>
                        </a:rPr>
                        <a:t>Security &amp; Robustness</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Adversarial testing</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input </a:t>
                      </a:r>
                      <a:r>
                        <a:rPr sz="1500" dirty="0" err="1">
                          <a:latin typeface="Arial" panose="020B0604020202020204" pitchFamily="34" charset="0"/>
                          <a:cs typeface="Arial" panose="020B0604020202020204" pitchFamily="34" charset="0"/>
                        </a:rPr>
                        <a:t>sanitisation</a:t>
                      </a:r>
                      <a:endParaRPr sz="1500" dirty="0">
                        <a:latin typeface="Arial" panose="020B0604020202020204" pitchFamily="34" charset="0"/>
                        <a:cs typeface="Arial" panose="020B0604020202020204" pitchFamily="34" charset="0"/>
                      </a:endParaRP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Attack set</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t</a:t>
                      </a:r>
                      <a:r>
                        <a:rPr sz="1500" dirty="0">
                          <a:latin typeface="Arial" panose="020B0604020202020204" pitchFamily="34" charset="0"/>
                          <a:cs typeface="Arial" panose="020B0604020202020204" pitchFamily="34" charset="0"/>
                        </a:rPr>
                        <a:t>est report</a:t>
                      </a:r>
                    </a:p>
                  </a:txBody>
                  <a:tcPr marL="96575" marR="96575" marT="48288" marB="48288"/>
                </a:tc>
                <a:extLst>
                  <a:ext uri="{0D108BD9-81ED-4DB2-BD59-A6C34878D82A}">
                    <a16:rowId xmlns:a16="http://schemas.microsoft.com/office/drawing/2014/main" val="10004"/>
                  </a:ext>
                </a:extLst>
              </a:tr>
              <a:tr h="772603">
                <a:tc>
                  <a:txBody>
                    <a:bodyPr/>
                    <a:lstStyle/>
                    <a:p>
                      <a:pPr>
                        <a:defRPr sz="1400"/>
                      </a:pPr>
                      <a:r>
                        <a:rPr sz="1500">
                          <a:latin typeface="Arial" panose="020B0604020202020204" pitchFamily="34" charset="0"/>
                          <a:cs typeface="Arial" panose="020B0604020202020204" pitchFamily="34" charset="0"/>
                        </a:rPr>
                        <a:t>Data Protection</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Public/approved datasets</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a:t>
                      </a:r>
                      <a:r>
                        <a:rPr sz="1500" dirty="0" err="1">
                          <a:latin typeface="Arial" panose="020B0604020202020204" pitchFamily="34" charset="0"/>
                          <a:cs typeface="Arial" panose="020B0604020202020204" pitchFamily="34" charset="0"/>
                        </a:rPr>
                        <a:t>anonymise</a:t>
                      </a:r>
                      <a:r>
                        <a:rPr sz="1500" dirty="0">
                          <a:latin typeface="Arial" panose="020B0604020202020204" pitchFamily="34" charset="0"/>
                          <a:cs typeface="Arial" panose="020B0604020202020204" pitchFamily="34" charset="0"/>
                        </a:rPr>
                        <a:t> IDs</a:t>
                      </a:r>
                    </a:p>
                  </a:txBody>
                  <a:tcPr marL="96575" marR="96575" marT="48288" marB="48288"/>
                </a:tc>
                <a:tc>
                  <a:txBody>
                    <a:bodyPr/>
                    <a:lstStyle/>
                    <a:p>
                      <a:pPr>
                        <a:defRPr sz="1400"/>
                      </a:pPr>
                      <a:r>
                        <a:rPr sz="1500" dirty="0">
                          <a:latin typeface="Arial" panose="020B0604020202020204" pitchFamily="34" charset="0"/>
                          <a:cs typeface="Arial" panose="020B0604020202020204" pitchFamily="34" charset="0"/>
                        </a:rPr>
                        <a:t>Ethics statement</a:t>
                      </a:r>
                      <a:r>
                        <a:rPr lang="en-US" sz="1500" dirty="0">
                          <a:latin typeface="Arial" panose="020B0604020202020204" pitchFamily="34" charset="0"/>
                          <a:cs typeface="Arial" panose="020B0604020202020204" pitchFamily="34" charset="0"/>
                        </a:rPr>
                        <a:t>:</a:t>
                      </a:r>
                      <a:r>
                        <a:rPr sz="1500" dirty="0">
                          <a:latin typeface="Arial" panose="020B0604020202020204" pitchFamily="34" charset="0"/>
                          <a:cs typeface="Arial" panose="020B0604020202020204" pitchFamily="34" charset="0"/>
                        </a:rPr>
                        <a:t> data sheet</a:t>
                      </a:r>
                    </a:p>
                  </a:txBody>
                  <a:tcPr marL="96575" marR="96575" marT="48288" marB="48288"/>
                </a:tc>
                <a:extLst>
                  <a:ext uri="{0D108BD9-81ED-4DB2-BD59-A6C34878D82A}">
                    <a16:rowId xmlns:a16="http://schemas.microsoft.com/office/drawing/2014/main" val="10005"/>
                  </a:ext>
                </a:extLst>
              </a:tr>
            </a:tbl>
          </a:graphicData>
        </a:graphic>
      </p:graphicFrame>
      <p:pic>
        <p:nvPicPr>
          <p:cNvPr id="18" name="Audio 17">
            <a:hlinkClick r:id="" action="ppaction://media"/>
            <a:extLst>
              <a:ext uri="{FF2B5EF4-FFF2-40B4-BE49-F238E27FC236}">
                <a16:creationId xmlns:a16="http://schemas.microsoft.com/office/drawing/2014/main" id="{DB05D98E-8654-FD36-431C-32A05F128B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978197383"/>
      </p:ext>
    </p:extLst>
  </p:cSld>
  <p:clrMapOvr>
    <a:masterClrMapping/>
  </p:clrMapOvr>
  <mc:AlternateContent xmlns:mc="http://schemas.openxmlformats.org/markup-compatibility/2006">
    <mc:Choice xmlns:p14="http://schemas.microsoft.com/office/powerpoint/2010/main" Requires="p14">
      <p:transition spd="slow" p14:dur="2000" advTm="82438"/>
    </mc:Choice>
    <mc:Fallback>
      <p:transition spd="slow" advTm="8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risk_heatmap.png">
            <a:extLst>
              <a:ext uri="{FF2B5EF4-FFF2-40B4-BE49-F238E27FC236}">
                <a16:creationId xmlns:a16="http://schemas.microsoft.com/office/drawing/2014/main" id="{E8EB4C45-DB02-67D3-09FF-F445CE34ECCD}"/>
              </a:ext>
            </a:extLst>
          </p:cNvPr>
          <p:cNvPicPr>
            <a:picLocks noChangeAspect="1"/>
          </p:cNvPicPr>
          <p:nvPr/>
        </p:nvPicPr>
        <p:blipFill>
          <a:blip r:embed="rId5"/>
          <a:stretch>
            <a:fillRect/>
          </a:stretch>
        </p:blipFill>
        <p:spPr>
          <a:xfrm>
            <a:off x="9380725" y="1172463"/>
            <a:ext cx="7942073" cy="7942073"/>
          </a:xfrm>
          <a:prstGeom prst="rect">
            <a:avLst/>
          </a:prstGeom>
        </p:spPr>
      </p:pic>
      <p:grpSp>
        <p:nvGrpSpPr>
          <p:cNvPr id="4" name="Group 4"/>
          <p:cNvGrpSpPr/>
          <p:nvPr/>
        </p:nvGrpSpPr>
        <p:grpSpPr>
          <a:xfrm>
            <a:off x="1438652" y="1714500"/>
            <a:ext cx="7942073" cy="2991504"/>
            <a:chOff x="0" y="171449"/>
            <a:chExt cx="11099800" cy="4180909"/>
          </a:xfrm>
        </p:grpSpPr>
        <p:sp>
          <p:nvSpPr>
            <p:cNvPr id="5" name="TextBox 5"/>
            <p:cNvSpPr txBox="1"/>
            <p:nvPr/>
          </p:nvSpPr>
          <p:spPr>
            <a:xfrm>
              <a:off x="0" y="2717800"/>
              <a:ext cx="10761486" cy="1634558"/>
            </a:xfrm>
            <a:prstGeom prst="rect">
              <a:avLst/>
            </a:prstGeom>
          </p:spPr>
          <p:txBody>
            <a:bodyPr wrap="square" lIns="0" tIns="0" rIns="0" bIns="0" rtlCol="0" anchor="t">
              <a:spAutoFit/>
            </a:bodyPr>
            <a:lstStyle/>
            <a:p>
              <a:pPr defTabSz="868680">
                <a:spcAft>
                  <a:spcPts val="600"/>
                </a:spcAft>
                <a:defRPr sz="2400"/>
              </a:pPr>
              <a:r>
                <a:rPr lang="en-US" sz="2200" kern="1200" dirty="0">
                  <a:solidFill>
                    <a:schemeClr val="tx1"/>
                  </a:solidFill>
                  <a:latin typeface="Arial" panose="020B0604020202020204" pitchFamily="34" charset="0"/>
                  <a:cs typeface="Arial" panose="020B0604020202020204" pitchFamily="34" charset="0"/>
                </a:rPr>
                <a:t>Data licensing &amp; privacy; no-harm handling</a:t>
              </a:r>
            </a:p>
            <a:p>
              <a:pPr defTabSz="868680">
                <a:spcAft>
                  <a:spcPts val="600"/>
                </a:spcAft>
                <a:defRPr sz="2400"/>
              </a:pPr>
              <a:r>
                <a:rPr lang="en-US" sz="2200" kern="1200" dirty="0">
                  <a:solidFill>
                    <a:schemeClr val="tx1"/>
                  </a:solidFill>
                  <a:latin typeface="Arial" panose="020B0604020202020204" pitchFamily="34" charset="0"/>
                  <a:cs typeface="Arial" panose="020B0604020202020204" pitchFamily="34" charset="0"/>
                </a:rPr>
                <a:t>Bias/fairness checks; document limits</a:t>
              </a:r>
            </a:p>
            <a:p>
              <a:pPr defTabSz="868680">
                <a:spcAft>
                  <a:spcPts val="600"/>
                </a:spcAft>
                <a:defRPr sz="2400"/>
              </a:pPr>
              <a:r>
                <a:rPr lang="en-US" sz="2200" kern="1200" dirty="0">
                  <a:solidFill>
                    <a:schemeClr val="tx1"/>
                  </a:solidFill>
                  <a:latin typeface="Arial" panose="020B0604020202020204" pitchFamily="34" charset="0"/>
                  <a:cs typeface="Arial" panose="020B0604020202020204" pitchFamily="34" charset="0"/>
                </a:rPr>
                <a:t>Risks: data, compute, integration, schedule → mitigations</a:t>
              </a:r>
              <a:endParaRPr lang="en-US" sz="2200" dirty="0">
                <a:latin typeface="Arial" panose="020B0604020202020204" pitchFamily="34" charset="0"/>
                <a:cs typeface="Arial" panose="020B0604020202020204" pitchFamily="34" charset="0"/>
              </a:endParaRPr>
            </a:p>
          </p:txBody>
        </p:sp>
        <p:sp>
          <p:nvSpPr>
            <p:cNvPr id="6" name="TextBox 6"/>
            <p:cNvSpPr txBox="1"/>
            <p:nvPr/>
          </p:nvSpPr>
          <p:spPr>
            <a:xfrm>
              <a:off x="0" y="171449"/>
              <a:ext cx="11099800" cy="1357562"/>
            </a:xfrm>
            <a:prstGeom prst="rect">
              <a:avLst/>
            </a:prstGeom>
          </p:spPr>
          <p:txBody>
            <a:bodyPr lIns="0" tIns="0" rIns="0" bIns="0" rtlCol="0" anchor="t">
              <a:spAutoFit/>
            </a:bodyPr>
            <a:lstStyle/>
            <a:p>
              <a:pPr defTabSz="868680">
                <a:lnSpc>
                  <a:spcPts val="8359"/>
                </a:lnSpc>
                <a:spcAft>
                  <a:spcPts val="600"/>
                </a:spcAft>
              </a:pPr>
              <a:r>
                <a:rPr lang="en-US" sz="5600" kern="1200" dirty="0">
                  <a:solidFill>
                    <a:schemeClr val="tx1"/>
                  </a:solidFill>
                  <a:latin typeface="Arial" panose="020B0604020202020204" pitchFamily="34" charset="0"/>
                  <a:cs typeface="Arial" panose="020B0604020202020204" pitchFamily="34" charset="0"/>
                </a:rPr>
                <a:t>Ethics &amp; Risk</a:t>
              </a:r>
              <a:endParaRPr lang="en-US" sz="5600" dirty="0">
                <a:solidFill>
                  <a:srgbClr val="222222"/>
                </a:solidFill>
                <a:latin typeface="Arial" panose="020B0604020202020204" pitchFamily="34" charset="0"/>
                <a:ea typeface="Gilda Display"/>
                <a:cs typeface="Arial" panose="020B0604020202020204" pitchFamily="34" charset="0"/>
                <a:sym typeface="Gilda Display"/>
              </a:endParaRPr>
            </a:p>
          </p:txBody>
        </p:sp>
      </p:grpSp>
      <p:pic>
        <p:nvPicPr>
          <p:cNvPr id="8" name="Audio 7">
            <a:hlinkClick r:id="" action="ppaction://media"/>
            <a:extLst>
              <a:ext uri="{FF2B5EF4-FFF2-40B4-BE49-F238E27FC236}">
                <a16:creationId xmlns:a16="http://schemas.microsoft.com/office/drawing/2014/main" id="{9349CC3B-E088-5868-26F7-AD1768A6C4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489"/>
    </mc:Choice>
    <mc:Fallback>
      <p:transition spd="slow" advTm="6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imeline_template.png">
            <a:extLst>
              <a:ext uri="{FF2B5EF4-FFF2-40B4-BE49-F238E27FC236}">
                <a16:creationId xmlns:a16="http://schemas.microsoft.com/office/drawing/2014/main" id="{DA160D6C-D1D2-E626-9281-F95017EDD6D5}"/>
              </a:ext>
            </a:extLst>
          </p:cNvPr>
          <p:cNvPicPr>
            <a:picLocks noChangeAspect="1"/>
          </p:cNvPicPr>
          <p:nvPr/>
        </p:nvPicPr>
        <p:blipFill>
          <a:blip r:embed="rId5"/>
          <a:stretch>
            <a:fillRect/>
          </a:stretch>
        </p:blipFill>
        <p:spPr>
          <a:xfrm>
            <a:off x="3440855" y="2504288"/>
            <a:ext cx="11888878" cy="6568604"/>
          </a:xfrm>
          <a:prstGeom prst="rect">
            <a:avLst/>
          </a:prstGeom>
        </p:spPr>
      </p:pic>
      <p:grpSp>
        <p:nvGrpSpPr>
          <p:cNvPr id="2" name="Group 2"/>
          <p:cNvGrpSpPr/>
          <p:nvPr/>
        </p:nvGrpSpPr>
        <p:grpSpPr>
          <a:xfrm>
            <a:off x="1676400" y="1717578"/>
            <a:ext cx="13573993" cy="4875320"/>
            <a:chOff x="-22150900" y="-9529316"/>
            <a:chExt cx="39003800" cy="14008844"/>
          </a:xfrm>
        </p:grpSpPr>
        <p:sp>
          <p:nvSpPr>
            <p:cNvPr id="3" name="TextBox 3"/>
            <p:cNvSpPr txBox="1"/>
            <p:nvPr/>
          </p:nvSpPr>
          <p:spPr>
            <a:xfrm>
              <a:off x="-22150900" y="-9529316"/>
              <a:ext cx="16852900" cy="1575103"/>
            </a:xfrm>
            <a:prstGeom prst="rect">
              <a:avLst/>
            </a:prstGeom>
          </p:spPr>
          <p:txBody>
            <a:bodyPr lIns="0" tIns="0" rIns="0" bIns="0" rtlCol="0" anchor="t">
              <a:spAutoFit/>
            </a:bodyPr>
            <a:lstStyle/>
            <a:p>
              <a:pPr defTabSz="420624">
                <a:lnSpc>
                  <a:spcPts val="4048"/>
                </a:lnSpc>
                <a:spcAft>
                  <a:spcPts val="600"/>
                </a:spcAft>
              </a:pPr>
              <a:r>
                <a:rPr lang="en-US" sz="5600" kern="1200" dirty="0">
                  <a:solidFill>
                    <a:schemeClr val="tx1"/>
                  </a:solidFill>
                  <a:latin typeface="Arial" panose="020B0604020202020204" pitchFamily="34" charset="0"/>
                  <a:cs typeface="Arial" panose="020B0604020202020204" pitchFamily="34" charset="0"/>
                </a:rPr>
                <a:t>Timeline (M1–M7)</a:t>
              </a:r>
              <a:endParaRPr lang="en-US" sz="56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0" y="3863975"/>
              <a:ext cx="16852900" cy="615553"/>
            </a:xfrm>
            <a:prstGeom prst="rect">
              <a:avLst/>
            </a:prstGeom>
          </p:spPr>
          <p:txBody>
            <a:bodyPr lIns="0" tIns="0" rIns="0" bIns="0" rtlCol="0" anchor="t">
              <a:spAutoFit/>
            </a:bodyPr>
            <a:lstStyle/>
            <a:p>
              <a:pPr marL="0" lvl="0" indent="0" algn="l">
                <a:lnSpc>
                  <a:spcPts val="3600"/>
                </a:lnSpc>
              </a:pPr>
              <a:endParaRPr lang="en-US" sz="3000" b="1">
                <a:solidFill>
                  <a:srgbClr val="222222"/>
                </a:solidFill>
                <a:latin typeface="HK Grotesk Bold"/>
                <a:ea typeface="HK Grotesk Bold"/>
                <a:cs typeface="HK Grotesk Bold"/>
                <a:sym typeface="HK Grotesk Bold"/>
              </a:endParaRPr>
            </a:p>
          </p:txBody>
        </p:sp>
      </p:grpSp>
      <p:pic>
        <p:nvPicPr>
          <p:cNvPr id="11" name="Audio 10">
            <a:hlinkClick r:id="" action="ppaction://media"/>
            <a:extLst>
              <a:ext uri="{FF2B5EF4-FFF2-40B4-BE49-F238E27FC236}">
                <a16:creationId xmlns:a16="http://schemas.microsoft.com/office/drawing/2014/main" id="{30491DE1-CBD4-5E18-8915-D5D924858B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762"/>
    </mc:Choice>
    <mc:Fallback>
      <p:transition spd="slow" advTm="5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8287998" cy="10287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
            <a:ext cx="18288000" cy="960387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94581" y="-3980885"/>
            <a:ext cx="10287002" cy="18248769"/>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2144" y="0"/>
            <a:ext cx="9144002" cy="10287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4"/>
            <a:ext cx="18274306" cy="1030788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1569" y="6073"/>
            <a:ext cx="15324864" cy="709356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3"/>
          <p:cNvSpPr txBox="1"/>
          <p:nvPr/>
        </p:nvSpPr>
        <p:spPr>
          <a:xfrm>
            <a:off x="3040039" y="1545609"/>
            <a:ext cx="12221570" cy="4621863"/>
          </a:xfrm>
          <a:prstGeom prst="rect">
            <a:avLst/>
          </a:prstGeom>
        </p:spPr>
        <p:txBody>
          <a:bodyPr vert="horz" lIns="91440" tIns="45720" rIns="91440" bIns="45720" rtlCol="0" anchor="ctr">
            <a:normAutofit/>
          </a:bodyPr>
          <a:lstStyle/>
          <a:p>
            <a:pPr marL="0" lvl="0" indent="0" algn="ctr">
              <a:lnSpc>
                <a:spcPct val="90000"/>
              </a:lnSpc>
              <a:spcBef>
                <a:spcPct val="0"/>
              </a:spcBef>
              <a:spcAft>
                <a:spcPts val="600"/>
              </a:spcAft>
            </a:pPr>
            <a:r>
              <a:rPr lang="en-US" sz="7200" kern="1200" dirty="0">
                <a:solidFill>
                  <a:srgbClr val="FFFFFF"/>
                </a:solidFill>
                <a:latin typeface="+mj-lt"/>
                <a:ea typeface="+mj-ea"/>
                <a:cs typeface="+mj-cs"/>
                <a:sym typeface="Gilda Display"/>
              </a:rPr>
              <a:t>Thank you </a:t>
            </a:r>
          </a:p>
        </p:txBody>
      </p:sp>
      <p:pic>
        <p:nvPicPr>
          <p:cNvPr id="6" name="Audio 5">
            <a:hlinkClick r:id="" action="ppaction://media"/>
            <a:extLst>
              <a:ext uri="{FF2B5EF4-FFF2-40B4-BE49-F238E27FC236}">
                <a16:creationId xmlns:a16="http://schemas.microsoft.com/office/drawing/2014/main" id="{8DA14395-162A-A518-7543-01F165A678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398"/>
    </mc:Choice>
    <mc:Fallback>
      <p:transition spd="slow" advTm="2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alse_true_retweet.png">
            <a:extLst>
              <a:ext uri="{FF2B5EF4-FFF2-40B4-BE49-F238E27FC236}">
                <a16:creationId xmlns:a16="http://schemas.microsoft.com/office/drawing/2014/main" id="{32C835ED-85B3-ACF5-DAB9-AFB2ECDE819F}"/>
              </a:ext>
            </a:extLst>
          </p:cNvPr>
          <p:cNvPicPr>
            <a:picLocks noChangeAspect="1"/>
          </p:cNvPicPr>
          <p:nvPr/>
        </p:nvPicPr>
        <p:blipFill>
          <a:blip r:embed="rId5"/>
          <a:stretch>
            <a:fillRect/>
          </a:stretch>
        </p:blipFill>
        <p:spPr>
          <a:xfrm>
            <a:off x="1680715" y="2855460"/>
            <a:ext cx="7221980" cy="4495680"/>
          </a:xfrm>
          <a:prstGeom prst="rect">
            <a:avLst/>
          </a:prstGeom>
        </p:spPr>
      </p:pic>
      <p:grpSp>
        <p:nvGrpSpPr>
          <p:cNvPr id="4" name="Group 4"/>
          <p:cNvGrpSpPr/>
          <p:nvPr/>
        </p:nvGrpSpPr>
        <p:grpSpPr>
          <a:xfrm>
            <a:off x="9724008" y="3738341"/>
            <a:ext cx="7598791" cy="2428250"/>
            <a:chOff x="917278" y="381000"/>
            <a:chExt cx="20578441" cy="6575992"/>
          </a:xfrm>
        </p:grpSpPr>
        <p:sp>
          <p:nvSpPr>
            <p:cNvPr id="5" name="TextBox 5"/>
            <p:cNvSpPr txBox="1"/>
            <p:nvPr/>
          </p:nvSpPr>
          <p:spPr>
            <a:xfrm>
              <a:off x="917278" y="3789708"/>
              <a:ext cx="20291944" cy="3167284"/>
            </a:xfrm>
            <a:prstGeom prst="rect">
              <a:avLst/>
            </a:prstGeom>
          </p:spPr>
          <p:txBody>
            <a:bodyPr wrap="square" lIns="0" tIns="0" rIns="0" bIns="0" rtlCol="0" anchor="t">
              <a:spAutoFit/>
            </a:bodyPr>
            <a:lstStyle/>
            <a:p>
              <a:pPr defTabSz="439543">
                <a:spcAft>
                  <a:spcPts val="589"/>
                </a:spcAft>
                <a:defRPr sz="2400"/>
              </a:pPr>
              <a:r>
                <a:rPr lang="en-US" sz="2200" kern="1200" dirty="0">
                  <a:solidFill>
                    <a:schemeClr val="tx1"/>
                  </a:solidFill>
                  <a:latin typeface="Arial" panose="020B0604020202020204" pitchFamily="34" charset="0"/>
                  <a:cs typeface="Arial" panose="020B0604020202020204" pitchFamily="34" charset="0"/>
                </a:rPr>
                <a:t>False/AI-boosted claims spread faster than manual checks</a:t>
              </a:r>
            </a:p>
            <a:p>
              <a:pPr defTabSz="439543">
                <a:spcAft>
                  <a:spcPts val="589"/>
                </a:spcAft>
                <a:defRPr sz="2400"/>
              </a:pPr>
              <a:r>
                <a:rPr lang="en-US" sz="2200" kern="1200" dirty="0">
                  <a:solidFill>
                    <a:schemeClr val="tx1"/>
                  </a:solidFill>
                  <a:latin typeface="Arial" panose="020B0604020202020204" pitchFamily="34" charset="0"/>
                  <a:cs typeface="Arial" panose="020B0604020202020204" pitchFamily="34" charset="0"/>
                </a:rPr>
                <a:t>Cybersecurity risk: information integrity, manipulation</a:t>
              </a:r>
            </a:p>
            <a:p>
              <a:pPr defTabSz="439543">
                <a:spcAft>
                  <a:spcPts val="589"/>
                </a:spcAft>
                <a:defRPr sz="2400"/>
              </a:pPr>
              <a:r>
                <a:rPr lang="en-US" sz="2200" kern="1200" dirty="0">
                  <a:solidFill>
                    <a:schemeClr val="tx1"/>
                  </a:solidFill>
                  <a:latin typeface="Arial" panose="020B0604020202020204" pitchFamily="34" charset="0"/>
                  <a:cs typeface="Arial" panose="020B0604020202020204" pitchFamily="34" charset="0"/>
                </a:rPr>
                <a:t>Need robust automation that survives drift &amp; attacks</a:t>
              </a:r>
              <a:endParaRPr lang="en-US" sz="2200" dirty="0">
                <a:latin typeface="Arial" panose="020B0604020202020204" pitchFamily="34" charset="0"/>
                <a:cs typeface="Arial" panose="020B0604020202020204" pitchFamily="34" charset="0"/>
              </a:endParaRPr>
            </a:p>
          </p:txBody>
        </p:sp>
        <p:sp>
          <p:nvSpPr>
            <p:cNvPr id="6" name="TextBox 6"/>
            <p:cNvSpPr txBox="1"/>
            <p:nvPr/>
          </p:nvSpPr>
          <p:spPr>
            <a:xfrm>
              <a:off x="1203775" y="381000"/>
              <a:ext cx="20291944" cy="1520959"/>
            </a:xfrm>
            <a:prstGeom prst="rect">
              <a:avLst/>
            </a:prstGeom>
          </p:spPr>
          <p:txBody>
            <a:bodyPr wrap="square" lIns="0" tIns="0" rIns="0" bIns="0" rtlCol="0" anchor="t">
              <a:spAutoFit/>
            </a:bodyPr>
            <a:lstStyle/>
            <a:p>
              <a:pPr defTabSz="439543">
                <a:lnSpc>
                  <a:spcPts val="4230"/>
                </a:lnSpc>
                <a:spcAft>
                  <a:spcPts val="589"/>
                </a:spcAft>
              </a:pPr>
              <a:r>
                <a:rPr lang="en-US" sz="5400" kern="1200" dirty="0">
                  <a:solidFill>
                    <a:schemeClr val="tx1"/>
                  </a:solidFill>
                  <a:latin typeface="Arial" panose="020B0604020202020204" pitchFamily="34" charset="0"/>
                  <a:cs typeface="Arial" panose="020B0604020202020204" pitchFamily="34" charset="0"/>
                </a:rPr>
                <a:t>Problem &amp; Significance</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grpSp>
      <p:pic>
        <p:nvPicPr>
          <p:cNvPr id="39" name="Audio 38">
            <a:hlinkClick r:id="" action="ppaction://media"/>
            <a:extLst>
              <a:ext uri="{FF2B5EF4-FFF2-40B4-BE49-F238E27FC236}">
                <a16:creationId xmlns:a16="http://schemas.microsoft.com/office/drawing/2014/main" id="{226DAD33-42BB-3C5B-290D-A1E1996E87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1285"/>
    </mc:Choice>
    <mc:Fallback>
      <p:transition spd="slow" advTm="7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6310" y="0"/>
            <a:ext cx="3708996" cy="10287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54557" y="2989294"/>
            <a:ext cx="2233443" cy="4308411"/>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2"/>
          <p:cNvGrpSpPr/>
          <p:nvPr/>
        </p:nvGrpSpPr>
        <p:grpSpPr>
          <a:xfrm>
            <a:off x="6923127" y="4014065"/>
            <a:ext cx="9786938" cy="2182353"/>
            <a:chOff x="-1352268" y="-242691"/>
            <a:chExt cx="21374100" cy="4766127"/>
          </a:xfrm>
        </p:grpSpPr>
        <p:sp>
          <p:nvSpPr>
            <p:cNvPr id="3" name="TextBox 3"/>
            <p:cNvSpPr txBox="1"/>
            <p:nvPr/>
          </p:nvSpPr>
          <p:spPr>
            <a:xfrm>
              <a:off x="-1352268" y="-242691"/>
              <a:ext cx="16852900" cy="1428351"/>
            </a:xfrm>
            <a:prstGeom prst="rect">
              <a:avLst/>
            </a:prstGeom>
          </p:spPr>
          <p:txBody>
            <a:bodyPr lIns="0" tIns="0" rIns="0" bIns="0" rtlCol="0" anchor="t">
              <a:spAutoFit/>
            </a:bodyPr>
            <a:lstStyle/>
            <a:p>
              <a:pPr defTabSz="557784">
                <a:lnSpc>
                  <a:spcPts val="5133"/>
                </a:lnSpc>
                <a:spcAft>
                  <a:spcPts val="600"/>
                </a:spcAft>
              </a:pPr>
              <a:r>
                <a:rPr lang="en-US" sz="5400" kern="1200" dirty="0">
                  <a:solidFill>
                    <a:schemeClr val="tx1"/>
                  </a:solidFill>
                  <a:latin typeface="Arial" panose="020B0604020202020204" pitchFamily="34" charset="0"/>
                  <a:cs typeface="Arial" panose="020B0604020202020204" pitchFamily="34" charset="0"/>
                </a:rPr>
                <a:t>Research Question</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1352268" y="2876630"/>
              <a:ext cx="21374100" cy="1646806"/>
            </a:xfrm>
            <a:prstGeom prst="rect">
              <a:avLst/>
            </a:prstGeom>
          </p:spPr>
          <p:txBody>
            <a:bodyPr wrap="square" lIns="0" tIns="0" rIns="0" bIns="0" rtlCol="0" anchor="t">
              <a:spAutoFit/>
            </a:bodyPr>
            <a:lstStyle/>
            <a:p>
              <a:pPr defTabSz="557784">
                <a:spcAft>
                  <a:spcPts val="600"/>
                </a:spcAft>
                <a:defRPr sz="2400"/>
              </a:pPr>
              <a:r>
                <a:rPr lang="en-US" sz="2200" kern="1200" dirty="0">
                  <a:solidFill>
                    <a:schemeClr val="tx1"/>
                  </a:solidFill>
                  <a:latin typeface="Arial" panose="020B0604020202020204" pitchFamily="34" charset="0"/>
                  <a:cs typeface="Arial" panose="020B0604020202020204" pitchFamily="34" charset="0"/>
                </a:rPr>
                <a:t>Design a detector robust to domain/time shift &amp; adversarial inputs</a:t>
              </a:r>
            </a:p>
            <a:p>
              <a:pPr defTabSz="557784">
                <a:spcAft>
                  <a:spcPts val="600"/>
                </a:spcAft>
                <a:defRPr sz="2400"/>
              </a:pPr>
              <a:r>
                <a:rPr lang="en-US" sz="2200" kern="1200" dirty="0">
                  <a:solidFill>
                    <a:schemeClr val="tx1"/>
                  </a:solidFill>
                  <a:latin typeface="Arial" panose="020B0604020202020204" pitchFamily="34" charset="0"/>
                  <a:cs typeface="Arial" panose="020B0604020202020204" pitchFamily="34" charset="0"/>
                </a:rPr>
                <a:t>Align outputs with transparency, audit, and human oversight</a:t>
              </a:r>
              <a:endParaRPr lang="en-US" sz="2200" dirty="0">
                <a:latin typeface="Arial" panose="020B0604020202020204" pitchFamily="34" charset="0"/>
                <a:cs typeface="Arial" panose="020B0604020202020204" pitchFamily="34" charset="0"/>
              </a:endParaRPr>
            </a:p>
          </p:txBody>
        </p:sp>
      </p:grpSp>
      <p:pic>
        <p:nvPicPr>
          <p:cNvPr id="24" name="Audio 23">
            <a:hlinkClick r:id="" action="ppaction://media"/>
            <a:extLst>
              <a:ext uri="{FF2B5EF4-FFF2-40B4-BE49-F238E27FC236}">
                <a16:creationId xmlns:a16="http://schemas.microsoft.com/office/drawing/2014/main" id="{7D39ABD1-0606-8548-A6A2-88E5FF9CD1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128"/>
    </mc:Choice>
    <mc:Fallback>
      <p:transition spd="slow" advTm="5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1680718" y="2781300"/>
            <a:ext cx="14926562" cy="3690734"/>
            <a:chOff x="635000" y="0"/>
            <a:chExt cx="22072600" cy="5457661"/>
          </a:xfrm>
        </p:grpSpPr>
        <p:sp>
          <p:nvSpPr>
            <p:cNvPr id="5" name="TextBox 5"/>
            <p:cNvSpPr txBox="1"/>
            <p:nvPr/>
          </p:nvSpPr>
          <p:spPr>
            <a:xfrm>
              <a:off x="635000" y="2575211"/>
              <a:ext cx="22072600" cy="2882450"/>
            </a:xfrm>
            <a:prstGeom prst="rect">
              <a:avLst/>
            </a:prstGeom>
          </p:spPr>
          <p:txBody>
            <a:bodyPr wrap="square" lIns="0" tIns="0" rIns="0" bIns="0" rtlCol="0" anchor="t">
              <a:spAutoFit/>
            </a:bodyPr>
            <a:lstStyle/>
            <a:p>
              <a:pPr defTabSz="815462">
                <a:spcAft>
                  <a:spcPts val="546"/>
                </a:spcAft>
                <a:defRPr sz="2400"/>
              </a:pPr>
              <a:r>
                <a:rPr lang="en-US" sz="2200" kern="1200" dirty="0">
                  <a:solidFill>
                    <a:schemeClr val="tx1"/>
                  </a:solidFill>
                  <a:latin typeface="Arial" panose="020B0604020202020204" pitchFamily="34" charset="0"/>
                  <a:cs typeface="Arial" panose="020B0604020202020204" pitchFamily="34" charset="0"/>
                </a:rPr>
                <a:t>Aim: robust, governance-aware detection framework</a:t>
              </a:r>
            </a:p>
            <a:p>
              <a:pPr defTabSz="815462">
                <a:spcAft>
                  <a:spcPts val="546"/>
                </a:spcAft>
                <a:defRPr sz="2400"/>
              </a:pPr>
              <a:r>
                <a:rPr lang="en-US" sz="2200" kern="1200" dirty="0">
                  <a:solidFill>
                    <a:schemeClr val="tx1"/>
                  </a:solidFill>
                  <a:latin typeface="Arial" panose="020B0604020202020204" pitchFamily="34" charset="0"/>
                  <a:cs typeface="Arial" panose="020B0604020202020204" pitchFamily="34" charset="0"/>
                </a:rPr>
                <a:t>O1: recent gaps from ACM/IEEE/LNCS/DBLP</a:t>
              </a:r>
            </a:p>
            <a:p>
              <a:pPr defTabSz="815462">
                <a:spcAft>
                  <a:spcPts val="546"/>
                </a:spcAft>
                <a:defRPr sz="2400"/>
              </a:pPr>
              <a:r>
                <a:rPr lang="en-US" sz="2200" kern="1200" dirty="0">
                  <a:solidFill>
                    <a:schemeClr val="tx1"/>
                  </a:solidFill>
                  <a:latin typeface="Arial" panose="020B0604020202020204" pitchFamily="34" charset="0"/>
                  <a:cs typeface="Arial" panose="020B0604020202020204" pitchFamily="34" charset="0"/>
                </a:rPr>
                <a:t>O2: hybrid model (content + context + retrieval), calibrated + abstention</a:t>
              </a:r>
            </a:p>
            <a:p>
              <a:pPr defTabSz="815462">
                <a:spcAft>
                  <a:spcPts val="546"/>
                </a:spcAft>
                <a:defRPr sz="2400"/>
              </a:pPr>
              <a:r>
                <a:rPr lang="en-US" sz="2200" kern="1200" dirty="0">
                  <a:solidFill>
                    <a:schemeClr val="tx1"/>
                  </a:solidFill>
                  <a:latin typeface="Arial" panose="020B0604020202020204" pitchFamily="34" charset="0"/>
                  <a:cs typeface="Arial" panose="020B0604020202020204" pitchFamily="34" charset="0"/>
                </a:rPr>
                <a:t>O3: time-split, cross-dataset, adversarial</a:t>
              </a:r>
              <a:r>
                <a:rPr lang="en-US" sz="2200" dirty="0">
                  <a:latin typeface="Arial" panose="020B0604020202020204" pitchFamily="34" charset="0"/>
                  <a:cs typeface="Arial" panose="020B0604020202020204" pitchFamily="34" charset="0"/>
                </a:rPr>
                <a:t>,</a:t>
              </a:r>
              <a:r>
                <a:rPr lang="en-US" sz="2200" kern="1200" dirty="0">
                  <a:solidFill>
                    <a:schemeClr val="tx1"/>
                  </a:solidFill>
                  <a:latin typeface="Arial" panose="020B0604020202020204" pitchFamily="34" charset="0"/>
                  <a:cs typeface="Arial" panose="020B0604020202020204" pitchFamily="34" charset="0"/>
                </a:rPr>
                <a:t> CIs &amp; paired tests</a:t>
              </a:r>
            </a:p>
            <a:p>
              <a:pPr defTabSz="815462">
                <a:spcAft>
                  <a:spcPts val="546"/>
                </a:spcAft>
                <a:defRPr sz="2400"/>
              </a:pPr>
              <a:r>
                <a:rPr lang="en-US" sz="2200" kern="1200" dirty="0">
                  <a:solidFill>
                    <a:schemeClr val="tx1"/>
                  </a:solidFill>
                  <a:latin typeface="Arial" panose="020B0604020202020204" pitchFamily="34" charset="0"/>
                  <a:cs typeface="Arial" panose="020B0604020202020204" pitchFamily="34" charset="0"/>
                </a:rPr>
                <a:t>O4: governance mapping (explanations, logs, human-in-loop)</a:t>
              </a:r>
              <a:endParaRPr lang="en-US" sz="2200" dirty="0">
                <a:latin typeface="Arial" panose="020B0604020202020204" pitchFamily="34" charset="0"/>
                <a:cs typeface="Arial" panose="020B0604020202020204" pitchFamily="34" charset="0"/>
              </a:endParaRPr>
            </a:p>
          </p:txBody>
        </p:sp>
        <p:sp>
          <p:nvSpPr>
            <p:cNvPr id="6" name="TextBox 6"/>
            <p:cNvSpPr txBox="1"/>
            <p:nvPr/>
          </p:nvSpPr>
          <p:spPr>
            <a:xfrm>
              <a:off x="635000" y="0"/>
              <a:ext cx="16013169" cy="1314075"/>
            </a:xfrm>
            <a:prstGeom prst="rect">
              <a:avLst/>
            </a:prstGeom>
          </p:spPr>
          <p:txBody>
            <a:bodyPr wrap="square" lIns="0" tIns="0" rIns="0" bIns="0" rtlCol="0" anchor="t">
              <a:spAutoFit/>
            </a:bodyPr>
            <a:lstStyle/>
            <a:p>
              <a:pPr defTabSz="815462">
                <a:lnSpc>
                  <a:spcPts val="7553"/>
                </a:lnSpc>
                <a:spcAft>
                  <a:spcPts val="546"/>
                </a:spcAft>
              </a:pPr>
              <a:r>
                <a:rPr lang="en-US" sz="5400" kern="1200" dirty="0">
                  <a:solidFill>
                    <a:schemeClr val="tx1"/>
                  </a:solidFill>
                  <a:latin typeface="Arial" panose="020B0604020202020204" pitchFamily="34" charset="0"/>
                  <a:cs typeface="Arial" panose="020B0604020202020204" pitchFamily="34" charset="0"/>
                </a:rPr>
                <a:t>Aim &amp; Objectives</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grpSp>
      <p:pic>
        <p:nvPicPr>
          <p:cNvPr id="85" name="Audio 84">
            <a:hlinkClick r:id="" action="ppaction://media"/>
            <a:extLst>
              <a:ext uri="{FF2B5EF4-FFF2-40B4-BE49-F238E27FC236}">
                <a16:creationId xmlns:a16="http://schemas.microsoft.com/office/drawing/2014/main" id="{0A633732-655D-A24F-A0D7-22F74E356E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144"/>
    </mc:Choice>
    <mc:Fallback>
      <p:transition spd="slow" advTm="7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ataset_scales.png">
            <a:extLst>
              <a:ext uri="{FF2B5EF4-FFF2-40B4-BE49-F238E27FC236}">
                <a16:creationId xmlns:a16="http://schemas.microsoft.com/office/drawing/2014/main" id="{361B1C0D-8542-D818-D902-6018C86BF9E7}"/>
              </a:ext>
            </a:extLst>
          </p:cNvPr>
          <p:cNvPicPr>
            <a:picLocks noChangeAspect="1"/>
          </p:cNvPicPr>
          <p:nvPr/>
        </p:nvPicPr>
        <p:blipFill>
          <a:blip r:embed="rId5"/>
          <a:stretch>
            <a:fillRect/>
          </a:stretch>
        </p:blipFill>
        <p:spPr>
          <a:xfrm>
            <a:off x="1266148" y="3009900"/>
            <a:ext cx="7902225" cy="4267200"/>
          </a:xfrm>
          <a:prstGeom prst="rect">
            <a:avLst/>
          </a:prstGeom>
        </p:spPr>
      </p:pic>
      <p:grpSp>
        <p:nvGrpSpPr>
          <p:cNvPr id="2" name="Group 2"/>
          <p:cNvGrpSpPr/>
          <p:nvPr/>
        </p:nvGrpSpPr>
        <p:grpSpPr>
          <a:xfrm>
            <a:off x="9385294" y="3814826"/>
            <a:ext cx="8436869" cy="2156993"/>
            <a:chOff x="-469900" y="-1936325"/>
            <a:chExt cx="23842097" cy="6095531"/>
          </a:xfrm>
        </p:grpSpPr>
        <p:sp>
          <p:nvSpPr>
            <p:cNvPr id="3" name="TextBox 3"/>
            <p:cNvSpPr txBox="1"/>
            <p:nvPr/>
          </p:nvSpPr>
          <p:spPr>
            <a:xfrm>
              <a:off x="-469900" y="-1936325"/>
              <a:ext cx="23842097" cy="1315328"/>
            </a:xfrm>
            <a:prstGeom prst="rect">
              <a:avLst/>
            </a:prstGeom>
          </p:spPr>
          <p:txBody>
            <a:bodyPr wrap="square" lIns="0" tIns="0" rIns="0" bIns="0" rtlCol="0" anchor="t">
              <a:spAutoFit/>
            </a:bodyPr>
            <a:lstStyle/>
            <a:p>
              <a:pPr defTabSz="429768">
                <a:lnSpc>
                  <a:spcPts val="3176"/>
                </a:lnSpc>
                <a:spcAft>
                  <a:spcPts val="600"/>
                </a:spcAft>
              </a:pPr>
              <a:r>
                <a:rPr lang="en-US" sz="5400" kern="1200" dirty="0">
                  <a:solidFill>
                    <a:schemeClr val="tx1"/>
                  </a:solidFill>
                  <a:latin typeface="Arial" panose="020B0604020202020204" pitchFamily="34" charset="0"/>
                  <a:cs typeface="Arial" panose="020B0604020202020204" pitchFamily="34" charset="0"/>
                </a:rPr>
                <a:t>Key Literature &amp; Datasets</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469892" y="854126"/>
              <a:ext cx="20408892" cy="3305080"/>
            </a:xfrm>
            <a:prstGeom prst="rect">
              <a:avLst/>
            </a:prstGeom>
          </p:spPr>
          <p:txBody>
            <a:bodyPr wrap="square" lIns="0" tIns="0" rIns="0" bIns="0" rtlCol="0" anchor="t">
              <a:spAutoFit/>
            </a:bodyPr>
            <a:lstStyle/>
            <a:p>
              <a:pPr defTabSz="429768">
                <a:spcAft>
                  <a:spcPts val="600"/>
                </a:spcAft>
                <a:defRPr sz="2400"/>
              </a:pPr>
              <a:r>
                <a:rPr lang="en-US" sz="2200" kern="1200" dirty="0">
                  <a:solidFill>
                    <a:schemeClr val="tx1"/>
                  </a:solidFill>
                  <a:latin typeface="Arial" panose="020B0604020202020204" pitchFamily="34" charset="0"/>
                  <a:cs typeface="Arial" panose="020B0604020202020204" pitchFamily="34" charset="0"/>
                </a:rPr>
                <a:t>Tasks: fake-news, rumor, claim verification</a:t>
              </a:r>
            </a:p>
            <a:p>
              <a:pPr defTabSz="429768">
                <a:spcAft>
                  <a:spcPts val="600"/>
                </a:spcAft>
                <a:defRPr sz="2400"/>
              </a:pPr>
              <a:r>
                <a:rPr lang="en-US" sz="2200" kern="1200" dirty="0">
                  <a:solidFill>
                    <a:schemeClr val="tx1"/>
                  </a:solidFill>
                  <a:latin typeface="Arial" panose="020B0604020202020204" pitchFamily="34" charset="0"/>
                  <a:cs typeface="Arial" panose="020B0604020202020204" pitchFamily="34" charset="0"/>
                </a:rPr>
                <a:t>Data: posts/threads + news corpora: some multimodal</a:t>
              </a:r>
            </a:p>
            <a:p>
              <a:pPr defTabSz="429768">
                <a:spcAft>
                  <a:spcPts val="600"/>
                </a:spcAft>
                <a:defRPr sz="2400"/>
              </a:pPr>
              <a:r>
                <a:rPr lang="en-US" sz="2200" kern="1200" dirty="0">
                  <a:solidFill>
                    <a:schemeClr val="tx1"/>
                  </a:solidFill>
                  <a:latin typeface="Arial" panose="020B0604020202020204" pitchFamily="34" charset="0"/>
                  <a:cs typeface="Arial" panose="020B0604020202020204" pitchFamily="34" charset="0"/>
                </a:rPr>
                <a:t>Limits: English/topic bias</a:t>
              </a:r>
              <a:r>
                <a:rPr lang="en-US" sz="2200" dirty="0">
                  <a:latin typeface="Arial" panose="020B0604020202020204" pitchFamily="34" charset="0"/>
                  <a:cs typeface="Arial" panose="020B0604020202020204" pitchFamily="34" charset="0"/>
                </a:rPr>
                <a:t>,</a:t>
              </a:r>
              <a:r>
                <a:rPr lang="en-US" sz="2200" kern="1200" dirty="0">
                  <a:solidFill>
                    <a:schemeClr val="tx1"/>
                  </a:solidFill>
                  <a:latin typeface="Arial" panose="020B0604020202020204" pitchFamily="34" charset="0"/>
                  <a:cs typeface="Arial" panose="020B0604020202020204" pitchFamily="34" charset="0"/>
                </a:rPr>
                <a:t> random splits inflate scores</a:t>
              </a:r>
              <a:endParaRPr lang="en-US" sz="2200" dirty="0">
                <a:latin typeface="Arial" panose="020B0604020202020204" pitchFamily="34" charset="0"/>
                <a:cs typeface="Arial" panose="020B0604020202020204" pitchFamily="34" charset="0"/>
              </a:endParaRPr>
            </a:p>
          </p:txBody>
        </p:sp>
        <p:sp>
          <p:nvSpPr>
            <p:cNvPr id="5" name="TextBox 5"/>
            <p:cNvSpPr txBox="1"/>
            <p:nvPr/>
          </p:nvSpPr>
          <p:spPr>
            <a:xfrm>
              <a:off x="958849" y="240625"/>
              <a:ext cx="16852900" cy="613501"/>
            </a:xfrm>
            <a:prstGeom prst="rect">
              <a:avLst/>
            </a:prstGeom>
          </p:spPr>
          <p:txBody>
            <a:bodyPr lIns="0" tIns="0" rIns="0" bIns="0" rtlCol="0" anchor="t">
              <a:spAutoFit/>
            </a:bodyPr>
            <a:lstStyle/>
            <a:p>
              <a:pPr marL="0" lvl="0" indent="0" algn="l">
                <a:lnSpc>
                  <a:spcPts val="3554"/>
                </a:lnSpc>
              </a:pPr>
              <a:endParaRPr lang="en-US" sz="2962" b="1">
                <a:solidFill>
                  <a:srgbClr val="222222"/>
                </a:solidFill>
                <a:latin typeface="HK Grotesk Bold"/>
                <a:ea typeface="HK Grotesk Bold"/>
                <a:cs typeface="HK Grotesk Bold"/>
                <a:sym typeface="HK Grotesk Bold"/>
              </a:endParaRPr>
            </a:p>
          </p:txBody>
        </p:sp>
      </p:grpSp>
      <p:pic>
        <p:nvPicPr>
          <p:cNvPr id="64" name="Audio 63">
            <a:hlinkClick r:id="" action="ppaction://media"/>
            <a:extLst>
              <a:ext uri="{FF2B5EF4-FFF2-40B4-BE49-F238E27FC236}">
                <a16:creationId xmlns:a16="http://schemas.microsoft.com/office/drawing/2014/main" id="{C9915F28-A1C1-529C-8894-DAEA297F34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3203"/>
    </mc:Choice>
    <mc:Fallback>
      <p:transition spd="slow" advTm="8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6310" y="0"/>
            <a:ext cx="3708996" cy="10287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54557" y="2989294"/>
            <a:ext cx="2233443" cy="4308411"/>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2"/>
          <p:cNvGrpSpPr/>
          <p:nvPr/>
        </p:nvGrpSpPr>
        <p:grpSpPr>
          <a:xfrm>
            <a:off x="6705600" y="3695700"/>
            <a:ext cx="9786938" cy="2327460"/>
            <a:chOff x="0" y="133349"/>
            <a:chExt cx="16852900" cy="4007834"/>
          </a:xfrm>
        </p:grpSpPr>
        <p:sp>
          <p:nvSpPr>
            <p:cNvPr id="3" name="TextBox 3"/>
            <p:cNvSpPr txBox="1"/>
            <p:nvPr/>
          </p:nvSpPr>
          <p:spPr>
            <a:xfrm>
              <a:off x="0" y="133349"/>
              <a:ext cx="16852900" cy="1347043"/>
            </a:xfrm>
            <a:prstGeom prst="rect">
              <a:avLst/>
            </a:prstGeom>
          </p:spPr>
          <p:txBody>
            <a:bodyPr lIns="0" tIns="0" rIns="0" bIns="0" rtlCol="0" anchor="t">
              <a:spAutoFit/>
            </a:bodyPr>
            <a:lstStyle/>
            <a:p>
              <a:pPr defTabSz="695950">
                <a:lnSpc>
                  <a:spcPts val="6111"/>
                </a:lnSpc>
                <a:spcAft>
                  <a:spcPts val="354"/>
                </a:spcAft>
              </a:pPr>
              <a:r>
                <a:rPr lang="en-US" sz="5400" kern="1200" dirty="0">
                  <a:solidFill>
                    <a:schemeClr val="tx1"/>
                  </a:solidFill>
                  <a:latin typeface="Arial" panose="020B0604020202020204" pitchFamily="34" charset="0"/>
                  <a:cs typeface="Arial" panose="020B0604020202020204" pitchFamily="34" charset="0"/>
                </a:rPr>
                <a:t>Methods Landscape</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0" y="2215573"/>
              <a:ext cx="16852900" cy="1925610"/>
            </a:xfrm>
            <a:prstGeom prst="rect">
              <a:avLst/>
            </a:prstGeom>
          </p:spPr>
          <p:txBody>
            <a:bodyPr lIns="0" tIns="0" rIns="0" bIns="0" rtlCol="0" anchor="t">
              <a:spAutoFit/>
            </a:bodyPr>
            <a:lstStyle/>
            <a:p>
              <a:pPr defTabSz="695950">
                <a:spcAft>
                  <a:spcPts val="354"/>
                </a:spcAft>
                <a:defRPr sz="2400"/>
              </a:pPr>
              <a:r>
                <a:rPr lang="en-US" sz="2200" kern="1200" dirty="0">
                  <a:solidFill>
                    <a:schemeClr val="tx1"/>
                  </a:solidFill>
                  <a:latin typeface="Arial" panose="020B0604020202020204" pitchFamily="34" charset="0"/>
                  <a:cs typeface="Arial" panose="020B0604020202020204" pitchFamily="34" charset="0"/>
                </a:rPr>
                <a:t>Content transformers: strong in-domain, brittle under shift</a:t>
              </a:r>
            </a:p>
            <a:p>
              <a:pPr defTabSz="695950">
                <a:spcAft>
                  <a:spcPts val="354"/>
                </a:spcAft>
                <a:defRPr sz="2400"/>
              </a:pPr>
              <a:r>
                <a:rPr lang="en-US" sz="2200" kern="1200" dirty="0">
                  <a:solidFill>
                    <a:schemeClr val="tx1"/>
                  </a:solidFill>
                  <a:latin typeface="Arial" panose="020B0604020202020204" pitchFamily="34" charset="0"/>
                  <a:cs typeface="Arial" panose="020B0604020202020204" pitchFamily="34" charset="0"/>
                </a:rPr>
                <a:t>Propagation/GNNs: spread patterns, earlier flags</a:t>
              </a:r>
            </a:p>
            <a:p>
              <a:pPr defTabSz="695950">
                <a:spcAft>
                  <a:spcPts val="354"/>
                </a:spcAft>
                <a:defRPr sz="2400"/>
              </a:pPr>
              <a:r>
                <a:rPr lang="en-US" sz="2200" kern="1200" dirty="0">
                  <a:solidFill>
                    <a:schemeClr val="tx1"/>
                  </a:solidFill>
                  <a:latin typeface="Arial" panose="020B0604020202020204" pitchFamily="34" charset="0"/>
                  <a:cs typeface="Arial" panose="020B0604020202020204" pitchFamily="34" charset="0"/>
                </a:rPr>
                <a:t>Hybrid + retrieval: better accuracy &amp; explainability</a:t>
              </a:r>
              <a:endParaRPr lang="en-US" sz="2200" dirty="0">
                <a:latin typeface="Arial" panose="020B0604020202020204" pitchFamily="34" charset="0"/>
                <a:cs typeface="Arial" panose="020B0604020202020204" pitchFamily="34" charset="0"/>
              </a:endParaRPr>
            </a:p>
          </p:txBody>
        </p:sp>
      </p:grpSp>
      <p:pic>
        <p:nvPicPr>
          <p:cNvPr id="34" name="Audio 33">
            <a:hlinkClick r:id="" action="ppaction://media"/>
            <a:extLst>
              <a:ext uri="{FF2B5EF4-FFF2-40B4-BE49-F238E27FC236}">
                <a16:creationId xmlns:a16="http://schemas.microsoft.com/office/drawing/2014/main" id="{6157DB25-8671-C0F5-1B9E-24089D777B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286"/>
    </mc:Choice>
    <mc:Fallback>
      <p:transition spd="slow" advTm="5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C897582-CB19-41B5-9426-8BD7BD008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06659" cy="6947139"/>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0E7066FC-B004-4B5A-B02B-599B51EF3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9680" y="773428"/>
            <a:ext cx="548640" cy="54864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956587" y="773428"/>
            <a:ext cx="17221200" cy="8445311"/>
            <a:chOff x="-6182003" y="-753391"/>
            <a:chExt cx="23130849" cy="11343416"/>
          </a:xfrm>
        </p:grpSpPr>
        <p:sp>
          <p:nvSpPr>
            <p:cNvPr id="5" name="TextBox 5"/>
            <p:cNvSpPr txBox="1"/>
            <p:nvPr/>
          </p:nvSpPr>
          <p:spPr>
            <a:xfrm>
              <a:off x="-6182003" y="8430043"/>
              <a:ext cx="23130849" cy="2159982"/>
            </a:xfrm>
            <a:prstGeom prst="rect">
              <a:avLst/>
            </a:prstGeom>
          </p:spPr>
          <p:txBody>
            <a:bodyPr wrap="square" lIns="0" tIns="0" rIns="0" bIns="0" rtlCol="0" anchor="t">
              <a:spAutoFit/>
            </a:bodyPr>
            <a:lstStyle/>
            <a:p>
              <a:pPr defTabSz="900135">
                <a:spcAft>
                  <a:spcPts val="642"/>
                </a:spcAft>
                <a:defRPr sz="2000"/>
              </a:pPr>
              <a:r>
                <a:rPr lang="en-US" sz="3150" kern="1200" dirty="0" err="1">
                  <a:solidFill>
                    <a:schemeClr val="tx1"/>
                  </a:solidFill>
                  <a:latin typeface="+mn-lt"/>
                  <a:ea typeface="+mn-ea"/>
                  <a:cs typeface="+mn-cs"/>
                </a:rPr>
                <a:t>Generalisation</a:t>
              </a:r>
              <a:r>
                <a:rPr lang="en-US" sz="3150" kern="1200" dirty="0">
                  <a:solidFill>
                    <a:schemeClr val="tx1"/>
                  </a:solidFill>
                  <a:latin typeface="+mn-lt"/>
                  <a:ea typeface="+mn-ea"/>
                  <a:cs typeface="+mn-cs"/>
                </a:rPr>
                <a:t>: accuracy drops under time/topic shift; cross-dataset performance degrades (SNAM 2024).</a:t>
              </a:r>
            </a:p>
            <a:p>
              <a:pPr defTabSz="900135">
                <a:spcAft>
                  <a:spcPts val="642"/>
                </a:spcAft>
                <a:defRPr sz="2000"/>
              </a:pPr>
              <a:r>
                <a:rPr lang="en-US" sz="3150" kern="1200" dirty="0">
                  <a:solidFill>
                    <a:schemeClr val="tx1"/>
                  </a:solidFill>
                  <a:latin typeface="+mn-lt"/>
                  <a:ea typeface="+mn-ea"/>
                  <a:cs typeface="+mn-cs"/>
                </a:rPr>
                <a:t>Adversarial: paraphrases &amp; LLM-crafted variants evade detectors (ACM 2025 </a:t>
              </a:r>
              <a:r>
                <a:rPr lang="en-US" sz="3150" kern="1200" dirty="0" err="1">
                  <a:solidFill>
                    <a:schemeClr val="tx1"/>
                  </a:solidFill>
                  <a:latin typeface="+mn-lt"/>
                  <a:ea typeface="+mn-ea"/>
                  <a:cs typeface="+mn-cs"/>
                </a:rPr>
                <a:t>BeamAttack</a:t>
              </a:r>
              <a:r>
                <a:rPr lang="en-US" sz="3150" dirty="0"/>
                <a:t>,</a:t>
              </a:r>
              <a:r>
                <a:rPr lang="en-US" sz="3150" kern="1200" dirty="0">
                  <a:solidFill>
                    <a:schemeClr val="tx1"/>
                  </a:solidFill>
                  <a:latin typeface="+mn-lt"/>
                  <a:ea typeface="+mn-ea"/>
                  <a:cs typeface="+mn-cs"/>
                </a:rPr>
                <a:t> RATE 2025).</a:t>
              </a:r>
            </a:p>
            <a:p>
              <a:pPr defTabSz="900135">
                <a:spcAft>
                  <a:spcPts val="642"/>
                </a:spcAft>
                <a:defRPr sz="2000"/>
              </a:pPr>
              <a:r>
                <a:rPr lang="en-US" sz="3150" kern="1200" dirty="0">
                  <a:solidFill>
                    <a:schemeClr val="tx1"/>
                  </a:solidFill>
                  <a:latin typeface="+mn-lt"/>
                  <a:ea typeface="+mn-ea"/>
                  <a:cs typeface="+mn-cs"/>
                </a:rPr>
                <a:t>Calibration &amp; UX: avoid overconfidence; enable abstention &amp; human-in-loop.</a:t>
              </a:r>
              <a:endParaRPr lang="en-US" sz="3200" dirty="0"/>
            </a:p>
          </p:txBody>
        </p:sp>
        <p:sp>
          <p:nvSpPr>
            <p:cNvPr id="6" name="TextBox 6"/>
            <p:cNvSpPr txBox="1"/>
            <p:nvPr/>
          </p:nvSpPr>
          <p:spPr>
            <a:xfrm>
              <a:off x="-5916331" y="-753391"/>
              <a:ext cx="11099800" cy="4350022"/>
            </a:xfrm>
            <a:prstGeom prst="rect">
              <a:avLst/>
            </a:prstGeom>
          </p:spPr>
          <p:txBody>
            <a:bodyPr lIns="0" tIns="0" rIns="0" bIns="0" rtlCol="0" anchor="t">
              <a:spAutoFit/>
            </a:bodyPr>
            <a:lstStyle/>
            <a:p>
              <a:pPr defTabSz="900135">
                <a:lnSpc>
                  <a:spcPts val="8336"/>
                </a:lnSpc>
                <a:spcAft>
                  <a:spcPts val="642"/>
                </a:spcAft>
              </a:pPr>
              <a:r>
                <a:rPr lang="en-US" sz="5400" kern="1200" dirty="0">
                  <a:solidFill>
                    <a:schemeClr val="tx1"/>
                  </a:solidFill>
                  <a:latin typeface="Arial" panose="020B0604020202020204" pitchFamily="34" charset="0"/>
                  <a:cs typeface="Arial" panose="020B0604020202020204" pitchFamily="34" charset="0"/>
                </a:rPr>
                <a:t>Challenges </a:t>
              </a:r>
            </a:p>
            <a:p>
              <a:pPr defTabSz="900135">
                <a:lnSpc>
                  <a:spcPts val="8336"/>
                </a:lnSpc>
                <a:spcAft>
                  <a:spcPts val="642"/>
                </a:spcAft>
              </a:pPr>
              <a:r>
                <a:rPr lang="en-US" sz="5400" kern="1200" dirty="0">
                  <a:solidFill>
                    <a:schemeClr val="tx1"/>
                  </a:solidFill>
                  <a:latin typeface="Arial" panose="020B0604020202020204" pitchFamily="34" charset="0"/>
                  <a:cs typeface="Arial" panose="020B0604020202020204" pitchFamily="34" charset="0"/>
                </a:rPr>
                <a:t>&amp; </a:t>
              </a:r>
            </a:p>
            <a:p>
              <a:pPr defTabSz="900135">
                <a:lnSpc>
                  <a:spcPts val="8336"/>
                </a:lnSpc>
                <a:spcAft>
                  <a:spcPts val="642"/>
                </a:spcAft>
              </a:pPr>
              <a:r>
                <a:rPr lang="en-US" sz="5400" kern="1200" dirty="0">
                  <a:solidFill>
                    <a:schemeClr val="tx1"/>
                  </a:solidFill>
                  <a:latin typeface="Arial" panose="020B0604020202020204" pitchFamily="34" charset="0"/>
                  <a:cs typeface="Arial" panose="020B0604020202020204" pitchFamily="34" charset="0"/>
                </a:rPr>
                <a:t>Gaps</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grpSp>
      <p:pic>
        <p:nvPicPr>
          <p:cNvPr id="25" name="Audio 24">
            <a:hlinkClick r:id="" action="ppaction://media"/>
            <a:extLst>
              <a:ext uri="{FF2B5EF4-FFF2-40B4-BE49-F238E27FC236}">
                <a16:creationId xmlns:a16="http://schemas.microsoft.com/office/drawing/2014/main" id="{93508C66-21A1-4B06-06D9-C54992F500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3081"/>
    </mc:Choice>
    <mc:Fallback>
      <p:transition spd="slow" advTm="6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7375" y="4697904"/>
            <a:ext cx="1860960" cy="1860957"/>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5459" y="6820386"/>
            <a:ext cx="3554982" cy="3466615"/>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2"/>
          <p:cNvGrpSpPr/>
          <p:nvPr/>
        </p:nvGrpSpPr>
        <p:grpSpPr>
          <a:xfrm>
            <a:off x="6465081" y="4291432"/>
            <a:ext cx="10367262" cy="2673899"/>
            <a:chOff x="-36979" y="133349"/>
            <a:chExt cx="16889879" cy="4356194"/>
          </a:xfrm>
        </p:grpSpPr>
        <p:sp>
          <p:nvSpPr>
            <p:cNvPr id="3" name="TextBox 3"/>
            <p:cNvSpPr txBox="1"/>
            <p:nvPr/>
          </p:nvSpPr>
          <p:spPr>
            <a:xfrm>
              <a:off x="0" y="133349"/>
              <a:ext cx="16852900" cy="1275372"/>
            </a:xfrm>
            <a:prstGeom prst="rect">
              <a:avLst/>
            </a:prstGeom>
          </p:spPr>
          <p:txBody>
            <a:bodyPr lIns="0" tIns="0" rIns="0" bIns="0" rtlCol="0" anchor="t">
              <a:spAutoFit/>
            </a:bodyPr>
            <a:lstStyle/>
            <a:p>
              <a:pPr defTabSz="743133">
                <a:lnSpc>
                  <a:spcPts val="6525"/>
                </a:lnSpc>
                <a:spcAft>
                  <a:spcPts val="378"/>
                </a:spcAft>
              </a:pPr>
              <a:r>
                <a:rPr lang="en-US" sz="5400" kern="1200" dirty="0">
                  <a:solidFill>
                    <a:schemeClr val="tx1"/>
                  </a:solidFill>
                  <a:latin typeface="Arial" panose="020B0604020202020204" pitchFamily="34" charset="0"/>
                  <a:cs typeface="Arial" panose="020B0604020202020204" pitchFamily="34" charset="0"/>
                </a:rPr>
                <a:t>Methodology (Dawson)</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36979" y="2667733"/>
              <a:ext cx="16852900" cy="1821810"/>
            </a:xfrm>
            <a:prstGeom prst="rect">
              <a:avLst/>
            </a:prstGeom>
          </p:spPr>
          <p:txBody>
            <a:bodyPr lIns="0" tIns="0" rIns="0" bIns="0" rtlCol="0" anchor="t">
              <a:spAutoFit/>
            </a:bodyPr>
            <a:lstStyle/>
            <a:p>
              <a:pPr defTabSz="743133">
                <a:spcAft>
                  <a:spcPts val="378"/>
                </a:spcAft>
                <a:defRPr sz="2400"/>
              </a:pPr>
              <a:r>
                <a:rPr lang="en-US" sz="2200" kern="1200" dirty="0">
                  <a:solidFill>
                    <a:schemeClr val="tx1"/>
                  </a:solidFill>
                  <a:latin typeface="Arial" panose="020B0604020202020204" pitchFamily="34" charset="0"/>
                  <a:cs typeface="Arial" panose="020B0604020202020204" pitchFamily="34" charset="0"/>
                </a:rPr>
                <a:t>Plan → Design → Implement → Evaluate → Report</a:t>
              </a:r>
            </a:p>
            <a:p>
              <a:pPr defTabSz="743133">
                <a:spcAft>
                  <a:spcPts val="378"/>
                </a:spcAft>
                <a:defRPr sz="2400"/>
              </a:pPr>
              <a:r>
                <a:rPr lang="en-US" sz="2200" kern="1200" dirty="0">
                  <a:solidFill>
                    <a:schemeClr val="tx1"/>
                  </a:solidFill>
                  <a:latin typeface="Arial" panose="020B0604020202020204" pitchFamily="34" charset="0"/>
                  <a:cs typeface="Arial" panose="020B0604020202020204" pitchFamily="34" charset="0"/>
                </a:rPr>
                <a:t>Iterative builds; version control; risk &amp; ethics checkpoints</a:t>
              </a:r>
            </a:p>
            <a:p>
              <a:pPr defTabSz="743133">
                <a:spcAft>
                  <a:spcPts val="378"/>
                </a:spcAft>
                <a:defRPr sz="2400"/>
              </a:pPr>
              <a:r>
                <a:rPr lang="en-US" sz="2200" kern="1200" dirty="0">
                  <a:solidFill>
                    <a:schemeClr val="tx1"/>
                  </a:solidFill>
                  <a:latin typeface="Arial" panose="020B0604020202020204" pitchFamily="34" charset="0"/>
                  <a:cs typeface="Arial" panose="020B0604020202020204" pitchFamily="34" charset="0"/>
                </a:rPr>
                <a:t>Deliverables: model, eval suite, governance docs</a:t>
              </a:r>
              <a:endParaRPr lang="en-US" sz="2200" dirty="0">
                <a:latin typeface="Arial" panose="020B0604020202020204" pitchFamily="34" charset="0"/>
                <a:cs typeface="Arial" panose="020B0604020202020204" pitchFamily="34" charset="0"/>
              </a:endParaRPr>
            </a:p>
          </p:txBody>
        </p:sp>
      </p:grpSp>
      <p:pic>
        <p:nvPicPr>
          <p:cNvPr id="16" name="Audio 15">
            <a:hlinkClick r:id="" action="ppaction://media"/>
            <a:extLst>
              <a:ext uri="{FF2B5EF4-FFF2-40B4-BE49-F238E27FC236}">
                <a16:creationId xmlns:a16="http://schemas.microsoft.com/office/drawing/2014/main" id="{AC05C2C2-D9C6-CB35-9AB3-A7F6872D5C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565"/>
    </mc:Choice>
    <mc:Fallback>
      <p:transition spd="slow" advTm="6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7375" y="4697904"/>
            <a:ext cx="1860960" cy="1860957"/>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5459" y="6820386"/>
            <a:ext cx="3554982" cy="3466615"/>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2"/>
          <p:cNvGrpSpPr/>
          <p:nvPr/>
        </p:nvGrpSpPr>
        <p:grpSpPr>
          <a:xfrm>
            <a:off x="6019800" y="4298403"/>
            <a:ext cx="10344564" cy="2659958"/>
            <a:chOff x="0" y="133349"/>
            <a:chExt cx="19443700" cy="4999677"/>
          </a:xfrm>
        </p:grpSpPr>
        <p:sp>
          <p:nvSpPr>
            <p:cNvPr id="3" name="TextBox 3"/>
            <p:cNvSpPr txBox="1"/>
            <p:nvPr/>
          </p:nvSpPr>
          <p:spPr>
            <a:xfrm>
              <a:off x="0" y="133349"/>
              <a:ext cx="19443700" cy="1349831"/>
            </a:xfrm>
            <a:prstGeom prst="rect">
              <a:avLst/>
            </a:prstGeom>
          </p:spPr>
          <p:txBody>
            <a:bodyPr wrap="square" lIns="0" tIns="0" rIns="0" bIns="0" rtlCol="0" anchor="t">
              <a:spAutoFit/>
            </a:bodyPr>
            <a:lstStyle/>
            <a:p>
              <a:pPr defTabSz="640812">
                <a:lnSpc>
                  <a:spcPts val="5627"/>
                </a:lnSpc>
                <a:spcAft>
                  <a:spcPts val="576"/>
                </a:spcAft>
              </a:pPr>
              <a:r>
                <a:rPr lang="da-DK" sz="5400" kern="1200" dirty="0">
                  <a:solidFill>
                    <a:schemeClr val="tx1"/>
                  </a:solidFill>
                  <a:latin typeface="Arial" panose="020B0604020202020204" pitchFamily="34" charset="0"/>
                  <a:cs typeface="Arial" panose="020B0604020202020204" pitchFamily="34" charset="0"/>
                </a:rPr>
                <a:t>Statistical Plan (Berenson et al.)</a:t>
              </a:r>
              <a:endParaRPr lang="en-US" sz="5400" dirty="0">
                <a:solidFill>
                  <a:srgbClr val="222222"/>
                </a:solidFill>
                <a:latin typeface="Arial" panose="020B0604020202020204" pitchFamily="34" charset="0"/>
                <a:ea typeface="Gilda Display"/>
                <a:cs typeface="Arial" panose="020B0604020202020204" pitchFamily="34" charset="0"/>
                <a:sym typeface="Gilda Display"/>
              </a:endParaRPr>
            </a:p>
          </p:txBody>
        </p:sp>
        <p:sp>
          <p:nvSpPr>
            <p:cNvPr id="4" name="TextBox 4"/>
            <p:cNvSpPr txBox="1"/>
            <p:nvPr/>
          </p:nvSpPr>
          <p:spPr>
            <a:xfrm>
              <a:off x="0" y="2897487"/>
              <a:ext cx="14895498" cy="2235539"/>
            </a:xfrm>
            <a:prstGeom prst="rect">
              <a:avLst/>
            </a:prstGeom>
          </p:spPr>
          <p:txBody>
            <a:bodyPr wrap="square" lIns="0" tIns="0" rIns="0" bIns="0" rtlCol="0" anchor="t">
              <a:spAutoFit/>
            </a:bodyPr>
            <a:lstStyle/>
            <a:p>
              <a:pPr defTabSz="640812">
                <a:spcAft>
                  <a:spcPts val="576"/>
                </a:spcAft>
                <a:defRPr sz="2400"/>
              </a:pPr>
              <a:r>
                <a:rPr lang="en-US" sz="2200" kern="1200" dirty="0">
                  <a:solidFill>
                    <a:schemeClr val="tx1"/>
                  </a:solidFill>
                  <a:latin typeface="Arial" panose="020B0604020202020204" pitchFamily="34" charset="0"/>
                  <a:cs typeface="Arial" panose="020B0604020202020204" pitchFamily="34" charset="0"/>
                </a:rPr>
                <a:t>Metrics: Acc, P/R/F1, AUROC; calibration via ECE</a:t>
              </a:r>
            </a:p>
            <a:p>
              <a:pPr defTabSz="640812">
                <a:spcAft>
                  <a:spcPts val="576"/>
                </a:spcAft>
                <a:defRPr sz="2400"/>
              </a:pPr>
              <a:r>
                <a:rPr lang="en-US" sz="2200" kern="1200" dirty="0">
                  <a:solidFill>
                    <a:schemeClr val="tx1"/>
                  </a:solidFill>
                  <a:latin typeface="Arial" panose="020B0604020202020204" pitchFamily="34" charset="0"/>
                  <a:cs typeface="Arial" panose="020B0604020202020204" pitchFamily="34" charset="0"/>
                </a:rPr>
                <a:t>Repeated runs; 95% Cis, paired tests vs baselines</a:t>
              </a:r>
            </a:p>
            <a:p>
              <a:pPr defTabSz="640812">
                <a:spcAft>
                  <a:spcPts val="576"/>
                </a:spcAft>
                <a:defRPr sz="2400"/>
              </a:pPr>
              <a:r>
                <a:rPr lang="en-US" sz="2200" kern="1200" dirty="0">
                  <a:solidFill>
                    <a:schemeClr val="tx1"/>
                  </a:solidFill>
                  <a:latin typeface="Arial" panose="020B0604020202020204" pitchFamily="34" charset="0"/>
                  <a:cs typeface="Arial" panose="020B0604020202020204" pitchFamily="34" charset="0"/>
                </a:rPr>
                <a:t>Report effect sizes &amp; practical significance</a:t>
              </a:r>
              <a:endParaRPr lang="en-US" sz="2200" dirty="0">
                <a:latin typeface="Arial" panose="020B0604020202020204" pitchFamily="34" charset="0"/>
                <a:cs typeface="Arial" panose="020B0604020202020204" pitchFamily="34" charset="0"/>
              </a:endParaRPr>
            </a:p>
          </p:txBody>
        </p:sp>
      </p:grpSp>
      <p:pic>
        <p:nvPicPr>
          <p:cNvPr id="16" name="Audio 15">
            <a:hlinkClick r:id="" action="ppaction://media"/>
            <a:extLst>
              <a:ext uri="{FF2B5EF4-FFF2-40B4-BE49-F238E27FC236}">
                <a16:creationId xmlns:a16="http://schemas.microsoft.com/office/drawing/2014/main" id="{9A1EEF87-861E-64CB-432D-0F5FFBF863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5269"/>
    </mc:Choice>
    <mc:Fallback>
      <p:transition spd="slow" advTm="6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3170</TotalTime>
  <Words>3640</Words>
  <Application>Microsoft Office PowerPoint</Application>
  <PresentationFormat>Custom</PresentationFormat>
  <Paragraphs>187</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HK Grotesk Bold</vt:lpstr>
      <vt:lpstr>Calibri</vt:lpstr>
      <vt:lpstr>Arial</vt:lpstr>
      <vt:lpstr>Aptos</vt:lpstr>
      <vt:lpstr>Gilda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 MSc Cybersecurity Research Proposal</dc:title>
  <dc:creator>Diogo Pereira</dc:creator>
  <dc:description>Presentation - MSc Cybersecurity Research Proposal</dc:description>
  <cp:lastModifiedBy>Diogo Pereira</cp:lastModifiedBy>
  <cp:revision>8</cp:revision>
  <dcterms:created xsi:type="dcterms:W3CDTF">2006-08-16T00:00:00Z</dcterms:created>
  <dcterms:modified xsi:type="dcterms:W3CDTF">2025-10-13T17:50:06Z</dcterms:modified>
  <dc:identifier>DAG1CbFhGUI</dc:identifier>
</cp:coreProperties>
</file>